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sldIdLst>
    <p:sldId id="285" r:id="rId2"/>
    <p:sldId id="256" r:id="rId3"/>
    <p:sldId id="257" r:id="rId4"/>
    <p:sldId id="287" r:id="rId5"/>
    <p:sldId id="258" r:id="rId6"/>
    <p:sldId id="259" r:id="rId7"/>
    <p:sldId id="260" r:id="rId8"/>
    <p:sldId id="288" r:id="rId9"/>
    <p:sldId id="261" r:id="rId10"/>
    <p:sldId id="262" r:id="rId11"/>
    <p:sldId id="263" r:id="rId12"/>
    <p:sldId id="266" r:id="rId13"/>
    <p:sldId id="264" r:id="rId14"/>
    <p:sldId id="265" r:id="rId15"/>
    <p:sldId id="268" r:id="rId16"/>
    <p:sldId id="278" r:id="rId17"/>
    <p:sldId id="269" r:id="rId18"/>
    <p:sldId id="272" r:id="rId19"/>
    <p:sldId id="270" r:id="rId20"/>
    <p:sldId id="273" r:id="rId21"/>
    <p:sldId id="271" r:id="rId22"/>
    <p:sldId id="274" r:id="rId23"/>
    <p:sldId id="275" r:id="rId24"/>
    <p:sldId id="276" r:id="rId25"/>
    <p:sldId id="277" r:id="rId26"/>
    <p:sldId id="280" r:id="rId27"/>
    <p:sldId id="279" r:id="rId28"/>
    <p:sldId id="281" r:id="rId29"/>
    <p:sldId id="282" r:id="rId30"/>
    <p:sldId id="283" r:id="rId31"/>
    <p:sldId id="284" r:id="rId32"/>
    <p:sldId id="286"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9933"/>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64729" autoAdjust="0"/>
  </p:normalViewPr>
  <p:slideViewPr>
    <p:cSldViewPr>
      <p:cViewPr varScale="1">
        <p:scale>
          <a:sx n="36" d="100"/>
          <a:sy n="36" d="100"/>
        </p:scale>
        <p:origin x="158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769DD-C844-4763-A90E-C6326FB38A18}"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34A05-C55B-436E-ADD5-ABDD17D884C1}" type="slidenum">
              <a:rPr lang="en-US" smtClean="0"/>
              <a:t>‹#›</a:t>
            </a:fld>
            <a:endParaRPr lang="en-US"/>
          </a:p>
        </p:txBody>
      </p:sp>
    </p:spTree>
    <p:extLst>
      <p:ext uri="{BB962C8B-B14F-4D97-AF65-F5344CB8AC3E}">
        <p14:creationId xmlns:p14="http://schemas.microsoft.com/office/powerpoint/2010/main" val="35143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a:t>
            </a:fld>
            <a:endParaRPr lang="en-US"/>
          </a:p>
        </p:txBody>
      </p:sp>
    </p:spTree>
    <p:extLst>
      <p:ext uri="{BB962C8B-B14F-4D97-AF65-F5344CB8AC3E}">
        <p14:creationId xmlns:p14="http://schemas.microsoft.com/office/powerpoint/2010/main" val="281738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10</a:t>
            </a:fld>
            <a:endParaRPr lang="en-US"/>
          </a:p>
        </p:txBody>
      </p:sp>
    </p:spTree>
    <p:extLst>
      <p:ext uri="{BB962C8B-B14F-4D97-AF65-F5344CB8AC3E}">
        <p14:creationId xmlns:p14="http://schemas.microsoft.com/office/powerpoint/2010/main" val="416361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34A05-C55B-436E-ADD5-ABDD17D884C1}" type="slidenum">
              <a:rPr lang="en-US" smtClean="0"/>
              <a:t>11</a:t>
            </a:fld>
            <a:endParaRPr lang="en-US"/>
          </a:p>
        </p:txBody>
      </p:sp>
    </p:spTree>
    <p:extLst>
      <p:ext uri="{BB962C8B-B14F-4D97-AF65-F5344CB8AC3E}">
        <p14:creationId xmlns:p14="http://schemas.microsoft.com/office/powerpoint/2010/main" val="218372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34A05-C55B-436E-ADD5-ABDD17D884C1}" type="slidenum">
              <a:rPr lang="en-US" smtClean="0"/>
              <a:t>13</a:t>
            </a:fld>
            <a:endParaRPr lang="en-US"/>
          </a:p>
        </p:txBody>
      </p:sp>
    </p:spTree>
    <p:extLst>
      <p:ext uri="{BB962C8B-B14F-4D97-AF65-F5344CB8AC3E}">
        <p14:creationId xmlns:p14="http://schemas.microsoft.com/office/powerpoint/2010/main" val="10881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14</a:t>
            </a:fld>
            <a:endParaRPr lang="en-US"/>
          </a:p>
        </p:txBody>
      </p:sp>
    </p:spTree>
    <p:extLst>
      <p:ext uri="{BB962C8B-B14F-4D97-AF65-F5344CB8AC3E}">
        <p14:creationId xmlns:p14="http://schemas.microsoft.com/office/powerpoint/2010/main" val="212621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16</a:t>
            </a:fld>
            <a:endParaRPr lang="en-US"/>
          </a:p>
        </p:txBody>
      </p:sp>
    </p:spTree>
    <p:extLst>
      <p:ext uri="{BB962C8B-B14F-4D97-AF65-F5344CB8AC3E}">
        <p14:creationId xmlns:p14="http://schemas.microsoft.com/office/powerpoint/2010/main" val="267241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17</a:t>
            </a:fld>
            <a:endParaRPr lang="en-US"/>
          </a:p>
        </p:txBody>
      </p:sp>
    </p:spTree>
    <p:extLst>
      <p:ext uri="{BB962C8B-B14F-4D97-AF65-F5344CB8AC3E}">
        <p14:creationId xmlns:p14="http://schemas.microsoft.com/office/powerpoint/2010/main" val="77782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18</a:t>
            </a:fld>
            <a:endParaRPr lang="en-US"/>
          </a:p>
        </p:txBody>
      </p:sp>
    </p:spTree>
    <p:extLst>
      <p:ext uri="{BB962C8B-B14F-4D97-AF65-F5344CB8AC3E}">
        <p14:creationId xmlns:p14="http://schemas.microsoft.com/office/powerpoint/2010/main" val="108912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19</a:t>
            </a:fld>
            <a:endParaRPr lang="en-US"/>
          </a:p>
        </p:txBody>
      </p:sp>
    </p:spTree>
    <p:extLst>
      <p:ext uri="{BB962C8B-B14F-4D97-AF65-F5344CB8AC3E}">
        <p14:creationId xmlns:p14="http://schemas.microsoft.com/office/powerpoint/2010/main" val="172169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20</a:t>
            </a:fld>
            <a:endParaRPr lang="en-US"/>
          </a:p>
        </p:txBody>
      </p:sp>
    </p:spTree>
    <p:extLst>
      <p:ext uri="{BB962C8B-B14F-4D97-AF65-F5344CB8AC3E}">
        <p14:creationId xmlns:p14="http://schemas.microsoft.com/office/powerpoint/2010/main" val="397020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21</a:t>
            </a:fld>
            <a:endParaRPr lang="en-US"/>
          </a:p>
        </p:txBody>
      </p:sp>
    </p:spTree>
    <p:extLst>
      <p:ext uri="{BB962C8B-B14F-4D97-AF65-F5344CB8AC3E}">
        <p14:creationId xmlns:p14="http://schemas.microsoft.com/office/powerpoint/2010/main" val="371561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a:t>
            </a:fld>
            <a:endParaRPr lang="en-US"/>
          </a:p>
        </p:txBody>
      </p:sp>
    </p:spTree>
    <p:extLst>
      <p:ext uri="{BB962C8B-B14F-4D97-AF65-F5344CB8AC3E}">
        <p14:creationId xmlns:p14="http://schemas.microsoft.com/office/powerpoint/2010/main" val="100479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22</a:t>
            </a:fld>
            <a:endParaRPr lang="en-US"/>
          </a:p>
        </p:txBody>
      </p:sp>
    </p:spTree>
    <p:extLst>
      <p:ext uri="{BB962C8B-B14F-4D97-AF65-F5344CB8AC3E}">
        <p14:creationId xmlns:p14="http://schemas.microsoft.com/office/powerpoint/2010/main" val="144169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23</a:t>
            </a:fld>
            <a:endParaRPr lang="en-US"/>
          </a:p>
        </p:txBody>
      </p:sp>
    </p:spTree>
    <p:extLst>
      <p:ext uri="{BB962C8B-B14F-4D97-AF65-F5344CB8AC3E}">
        <p14:creationId xmlns:p14="http://schemas.microsoft.com/office/powerpoint/2010/main" val="167719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25</a:t>
            </a:fld>
            <a:endParaRPr lang="en-US"/>
          </a:p>
        </p:txBody>
      </p:sp>
    </p:spTree>
    <p:extLst>
      <p:ext uri="{BB962C8B-B14F-4D97-AF65-F5344CB8AC3E}">
        <p14:creationId xmlns:p14="http://schemas.microsoft.com/office/powerpoint/2010/main" val="424182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34A05-C55B-436E-ADD5-ABDD17D884C1}" type="slidenum">
              <a:rPr lang="en-US" smtClean="0"/>
              <a:t>26</a:t>
            </a:fld>
            <a:endParaRPr lang="en-US"/>
          </a:p>
        </p:txBody>
      </p:sp>
    </p:spTree>
    <p:extLst>
      <p:ext uri="{BB962C8B-B14F-4D97-AF65-F5344CB8AC3E}">
        <p14:creationId xmlns:p14="http://schemas.microsoft.com/office/powerpoint/2010/main" val="197716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27</a:t>
            </a:fld>
            <a:endParaRPr lang="en-US"/>
          </a:p>
        </p:txBody>
      </p:sp>
    </p:spTree>
    <p:extLst>
      <p:ext uri="{BB962C8B-B14F-4D97-AF65-F5344CB8AC3E}">
        <p14:creationId xmlns:p14="http://schemas.microsoft.com/office/powerpoint/2010/main" val="631167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34A05-C55B-436E-ADD5-ABDD17D884C1}" type="slidenum">
              <a:rPr lang="en-US" smtClean="0"/>
              <a:t>29</a:t>
            </a:fld>
            <a:endParaRPr lang="en-US"/>
          </a:p>
        </p:txBody>
      </p:sp>
    </p:spTree>
    <p:extLst>
      <p:ext uri="{BB962C8B-B14F-4D97-AF65-F5344CB8AC3E}">
        <p14:creationId xmlns:p14="http://schemas.microsoft.com/office/powerpoint/2010/main" val="209302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30</a:t>
            </a:fld>
            <a:endParaRPr lang="en-US"/>
          </a:p>
        </p:txBody>
      </p:sp>
    </p:spTree>
    <p:extLst>
      <p:ext uri="{BB962C8B-B14F-4D97-AF65-F5344CB8AC3E}">
        <p14:creationId xmlns:p14="http://schemas.microsoft.com/office/powerpoint/2010/main" val="1889405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434A05-C55B-436E-ADD5-ABDD17D884C1}" type="slidenum">
              <a:rPr lang="en-US" smtClean="0"/>
              <a:t>32</a:t>
            </a:fld>
            <a:endParaRPr lang="en-US"/>
          </a:p>
        </p:txBody>
      </p:sp>
    </p:spTree>
    <p:extLst>
      <p:ext uri="{BB962C8B-B14F-4D97-AF65-F5344CB8AC3E}">
        <p14:creationId xmlns:p14="http://schemas.microsoft.com/office/powerpoint/2010/main" val="364486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79434A05-C55B-436E-ADD5-ABDD17D884C1}" type="slidenum">
              <a:rPr lang="en-US" smtClean="0"/>
              <a:t>3</a:t>
            </a:fld>
            <a:endParaRPr lang="en-US"/>
          </a:p>
        </p:txBody>
      </p:sp>
    </p:spTree>
    <p:extLst>
      <p:ext uri="{BB962C8B-B14F-4D97-AF65-F5344CB8AC3E}">
        <p14:creationId xmlns:p14="http://schemas.microsoft.com/office/powerpoint/2010/main" val="26858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9434A05-C55B-436E-ADD5-ABDD17D884C1}" type="slidenum">
              <a:rPr lang="en-US" smtClean="0"/>
              <a:t>4</a:t>
            </a:fld>
            <a:endParaRPr lang="en-US"/>
          </a:p>
        </p:txBody>
      </p:sp>
    </p:spTree>
    <p:extLst>
      <p:ext uri="{BB962C8B-B14F-4D97-AF65-F5344CB8AC3E}">
        <p14:creationId xmlns:p14="http://schemas.microsoft.com/office/powerpoint/2010/main" val="304313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34A05-C55B-436E-ADD5-ABDD17D884C1}" type="slidenum">
              <a:rPr lang="en-US" smtClean="0"/>
              <a:t>5</a:t>
            </a:fld>
            <a:endParaRPr lang="en-US"/>
          </a:p>
        </p:txBody>
      </p:sp>
    </p:spTree>
    <p:extLst>
      <p:ext uri="{BB962C8B-B14F-4D97-AF65-F5344CB8AC3E}">
        <p14:creationId xmlns:p14="http://schemas.microsoft.com/office/powerpoint/2010/main" val="74326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6</a:t>
            </a:fld>
            <a:endParaRPr lang="en-US"/>
          </a:p>
        </p:txBody>
      </p:sp>
    </p:spTree>
    <p:extLst>
      <p:ext uri="{BB962C8B-B14F-4D97-AF65-F5344CB8AC3E}">
        <p14:creationId xmlns:p14="http://schemas.microsoft.com/office/powerpoint/2010/main" val="291175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7</a:t>
            </a:fld>
            <a:endParaRPr lang="en-US"/>
          </a:p>
        </p:txBody>
      </p:sp>
    </p:spTree>
    <p:extLst>
      <p:ext uri="{BB962C8B-B14F-4D97-AF65-F5344CB8AC3E}">
        <p14:creationId xmlns:p14="http://schemas.microsoft.com/office/powerpoint/2010/main" val="373547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34A05-C55B-436E-ADD5-ABDD17D884C1}" type="slidenum">
              <a:rPr lang="en-US" smtClean="0"/>
              <a:t>8</a:t>
            </a:fld>
            <a:endParaRPr lang="en-US"/>
          </a:p>
        </p:txBody>
      </p:sp>
    </p:spTree>
    <p:extLst>
      <p:ext uri="{BB962C8B-B14F-4D97-AF65-F5344CB8AC3E}">
        <p14:creationId xmlns:p14="http://schemas.microsoft.com/office/powerpoint/2010/main" val="127441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34A05-C55B-436E-ADD5-ABDD17D884C1}" type="slidenum">
              <a:rPr lang="en-US" smtClean="0"/>
              <a:t>9</a:t>
            </a:fld>
            <a:endParaRPr lang="en-US"/>
          </a:p>
        </p:txBody>
      </p:sp>
    </p:spTree>
    <p:extLst>
      <p:ext uri="{BB962C8B-B14F-4D97-AF65-F5344CB8AC3E}">
        <p14:creationId xmlns:p14="http://schemas.microsoft.com/office/powerpoint/2010/main" val="269903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defRPr/>
            </a:pPr>
            <a:endParaRPr lang="en-US"/>
          </a:p>
        </p:txBody>
      </p:sp>
      <p:sp>
        <p:nvSpPr>
          <p:cNvPr id="5" name="Rectangle 4"/>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en-US"/>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p:txBody>
          <a:bodyPr/>
          <a:lstStyle>
            <a:lvl1pPr>
              <a:defRPr>
                <a:solidFill>
                  <a:srgbClr val="CCECFF"/>
                </a:solidFill>
              </a:defRPr>
            </a:lvl1pPr>
          </a:lstStyle>
          <a:p>
            <a:pPr>
              <a:defRPr/>
            </a:pPr>
            <a:fld id="{6D614B53-C40E-45CB-8EB4-17C55EA76556}"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3C78E37-8FFC-4C19-B964-C6DACB7D3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3EAB8A4-A6C0-466B-BE2D-5893C550EA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8639CC7-2524-4FE3-A46C-296C6CF596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2B83DB-54C6-452D-9B18-4984716B31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CDF7B12-6E40-4048-BA0D-1581836D59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CC60BF6-7136-4517-A9E0-D66CB38D2D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BF734DD-ED71-43D0-9840-AE259AE8A9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EAE5602-0B65-4582-A8A2-729DBE79BA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D5C5027-E158-49E0-BBC2-FE93881877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0163-9E22-4426-9C11-87066C9FA1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179D427C-2F1C-48FD-9BDA-6B9B8261FEBE}" type="slidenum">
              <a:rPr lang="en-US"/>
              <a:pPr>
                <a:defRPr/>
              </a:pPr>
              <a:t>‹#›</a:t>
            </a:fld>
            <a:endParaRPr 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Sheldon\Desktop\Psychological%20Pseudoscience%20-%20DARK\EMDR.wmv" TargetMode="External"/><Relationship Id="rId1" Type="http://schemas.microsoft.com/office/2007/relationships/media" Target="file:///C:\Users\Sheldon\Desktop\Psychological%20Pseudoscience%20-%20DARK\EMDR.wmv" TargetMode="External"/><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Sheldon\Desktop\Psychological%20Pseudoscience%20-%20DARK\TFT.wmv" TargetMode="External"/><Relationship Id="rId1" Type="http://schemas.microsoft.com/office/2007/relationships/media" Target="file:///C:\Users\Sheldon\Desktop\Psychological%20Pseudoscience%20-%20DARK\TFT.wmv"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Sheldon\Desktop\Psychological%20Pseudoscience%20-%20DARK\EllenBeth%20-%20AA%20and%20Religion.wmv" TargetMode="External"/><Relationship Id="rId1" Type="http://schemas.microsoft.com/office/2007/relationships/media" Target="file:///C:\Users\Sheldon\Desktop\Psychological%20Pseudoscience%20-%20DARK\EllenBeth%20-%20AA%20and%20Religion.wmv"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Sheldon\Desktop\Psychological%20Pseudoscience%20-%20DARK\Milgram.wmv" TargetMode="External"/><Relationship Id="rId1" Type="http://schemas.microsoft.com/office/2007/relationships/media" Target="file:///C:\Users\Sheldon\Desktop\Psychological%20Pseudoscience%20-%20DARK\Milgram.wmv"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video" Target="file:///C:\Users\Sheldon\Desktop\Psychological%20Pseudoscience%20-%20DARK\Scream%20Therapy%20Video.wmv" TargetMode="External"/><Relationship Id="rId1" Type="http://schemas.microsoft.com/office/2007/relationships/media" Target="file:///C:\Users\Sheldon\Desktop\Psychological%20Pseudoscience%20-%20DARK\Scream%20Therapy%20Video.wmv" TargetMode="Externa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85800" y="838200"/>
            <a:ext cx="8001000" cy="4953000"/>
          </a:xfrm>
        </p:spPr>
        <p:txBody>
          <a:bodyPr/>
          <a:lstStyle/>
          <a:p>
            <a:pPr indent="-514350"/>
            <a:r>
              <a:rPr lang="en-US" sz="4800" b="1" dirty="0" smtClean="0">
                <a:solidFill>
                  <a:schemeClr val="accent4">
                    <a:lumMod val="20000"/>
                    <a:lumOff val="80000"/>
                  </a:schemeClr>
                </a:solidFill>
                <a:latin typeface="Times New Roman" pitchFamily="18" charset="0"/>
                <a:cs typeface="Times New Roman" pitchFamily="18" charset="0"/>
              </a:rPr>
              <a:t>PSYCHOLOGICAL PSEUDOSCIENCE</a:t>
            </a:r>
          </a:p>
          <a:p>
            <a:pPr marL="514350" indent="-514350"/>
            <a:endParaRPr lang="en-US" sz="4800" b="1" dirty="0" smtClean="0">
              <a:solidFill>
                <a:schemeClr val="accent4">
                  <a:lumMod val="20000"/>
                  <a:lumOff val="80000"/>
                </a:schemeClr>
              </a:solidFill>
              <a:latin typeface="Times New Roman" pitchFamily="18" charset="0"/>
              <a:cs typeface="Times New Roman" pitchFamily="18" charset="0"/>
            </a:endParaRPr>
          </a:p>
          <a:p>
            <a:pPr marL="514350" indent="-514350"/>
            <a:endParaRPr lang="en-US" sz="4800" b="1" dirty="0" smtClean="0">
              <a:solidFill>
                <a:schemeClr val="accent4">
                  <a:lumMod val="20000"/>
                  <a:lumOff val="80000"/>
                </a:schemeClr>
              </a:solidFill>
              <a:latin typeface="Times New Roman" pitchFamily="18" charset="0"/>
              <a:cs typeface="Times New Roman" pitchFamily="18" charset="0"/>
            </a:endParaRPr>
          </a:p>
          <a:p>
            <a:pPr marL="514350" indent="-514350"/>
            <a:r>
              <a:rPr lang="en-US" sz="4000" b="1" dirty="0" smtClean="0">
                <a:solidFill>
                  <a:schemeClr val="accent4">
                    <a:lumMod val="20000"/>
                    <a:lumOff val="80000"/>
                  </a:schemeClr>
                </a:solidFill>
                <a:latin typeface="Times New Roman" pitchFamily="18" charset="0"/>
                <a:cs typeface="Times New Roman" pitchFamily="18" charset="0"/>
              </a:rPr>
              <a:t>Sheldon W. Helms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pic>
        <p:nvPicPr>
          <p:cNvPr id="6" name="EMDR.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04800" y="1143000"/>
            <a:ext cx="84582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2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sp>
        <p:nvSpPr>
          <p:cNvPr id="13" name="Subtitle 8"/>
          <p:cNvSpPr>
            <a:spLocks noGrp="1"/>
          </p:cNvSpPr>
          <p:nvPr>
            <p:ph type="subTitle" idx="1"/>
          </p:nvPr>
        </p:nvSpPr>
        <p:spPr>
          <a:xfrm>
            <a:off x="381000" y="1219200"/>
            <a:ext cx="8305800" cy="1295400"/>
          </a:xfrm>
        </p:spPr>
        <p:txBody>
          <a:bodyPr/>
          <a:lstStyle/>
          <a:p>
            <a:pPr marL="514350" indent="-514350">
              <a:spcBef>
                <a:spcPts val="0"/>
              </a:spcBef>
            </a:pPr>
            <a:r>
              <a:rPr lang="en-US" b="1" dirty="0" smtClean="0">
                <a:solidFill>
                  <a:schemeClr val="accent4">
                    <a:lumMod val="20000"/>
                    <a:lumOff val="80000"/>
                  </a:schemeClr>
                </a:solidFill>
                <a:latin typeface="Times New Roman" pitchFamily="18" charset="0"/>
                <a:cs typeface="Times New Roman" pitchFamily="18" charset="0"/>
              </a:rPr>
              <a:t>TFT</a:t>
            </a:r>
          </a:p>
          <a:p>
            <a:pPr marL="514350" indent="-514350">
              <a:spcBef>
                <a:spcPts val="0"/>
              </a:spcBef>
            </a:pPr>
            <a:r>
              <a:rPr lang="en-US" b="1" dirty="0" smtClean="0">
                <a:solidFill>
                  <a:schemeClr val="accent4">
                    <a:lumMod val="20000"/>
                    <a:lumOff val="80000"/>
                  </a:schemeClr>
                </a:solidFill>
                <a:latin typeface="Times New Roman" pitchFamily="18" charset="0"/>
                <a:cs typeface="Times New Roman" pitchFamily="18" charset="0"/>
              </a:rPr>
              <a:t>Thought-Field Therapy</a:t>
            </a:r>
          </a:p>
        </p:txBody>
      </p:sp>
      <p:pic>
        <p:nvPicPr>
          <p:cNvPr id="6" name="Picture 5" descr="tap-healer-within-horz.jpg"/>
          <p:cNvPicPr>
            <a:picLocks noChangeAspect="1"/>
          </p:cNvPicPr>
          <p:nvPr/>
        </p:nvPicPr>
        <p:blipFill>
          <a:blip r:embed="rId3" cstate="print"/>
          <a:stretch>
            <a:fillRect/>
          </a:stretch>
        </p:blipFill>
        <p:spPr>
          <a:xfrm>
            <a:off x="4495800" y="2516148"/>
            <a:ext cx="3328987" cy="2284452"/>
          </a:xfrm>
          <a:prstGeom prst="rect">
            <a:avLst/>
          </a:prstGeom>
        </p:spPr>
      </p:pic>
      <p:pic>
        <p:nvPicPr>
          <p:cNvPr id="7" name="Picture 6" descr="TFT Tapping Points.jpg"/>
          <p:cNvPicPr>
            <a:picLocks noChangeAspect="1"/>
          </p:cNvPicPr>
          <p:nvPr/>
        </p:nvPicPr>
        <p:blipFill>
          <a:blip r:embed="rId4" cstate="print"/>
          <a:stretch>
            <a:fillRect/>
          </a:stretch>
        </p:blipFill>
        <p:spPr>
          <a:xfrm>
            <a:off x="1066800" y="2540770"/>
            <a:ext cx="3124200" cy="4197158"/>
          </a:xfrm>
          <a:prstGeom prst="rect">
            <a:avLst/>
          </a:prstGeom>
          <a:ln w="88900" cap="sq" cmpd="thickThin">
            <a:solidFill>
              <a:srgbClr val="000000"/>
            </a:solidFill>
            <a:prstDash val="solid"/>
            <a:miter lim="800000"/>
          </a:ln>
          <a:effectLst>
            <a:innerShdw blurRad="76200">
              <a:srgbClr val="000000"/>
            </a:innerShdw>
          </a:effectLst>
        </p:spPr>
      </p:pic>
      <p:sp>
        <p:nvSpPr>
          <p:cNvPr id="9" name="Subtitle 8"/>
          <p:cNvSpPr txBox="1">
            <a:spLocks/>
          </p:cNvSpPr>
          <p:nvPr/>
        </p:nvSpPr>
        <p:spPr bwMode="auto">
          <a:xfrm>
            <a:off x="4648200" y="4876800"/>
            <a:ext cx="2895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Dr. Roger Callahan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pic>
        <p:nvPicPr>
          <p:cNvPr id="5" name="TFT.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419100" y="1219200"/>
            <a:ext cx="81153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0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609600" y="2514600"/>
          <a:ext cx="7696200" cy="3276596"/>
        </p:xfrm>
        <a:graphic>
          <a:graphicData uri="http://schemas.openxmlformats.org/drawingml/2006/table">
            <a:tbl>
              <a:tblPr firstRow="1" bandRow="1">
                <a:tableStyleId>{073A0DAA-6AF3-43AB-8588-CEC1D06C72B9}</a:tableStyleId>
              </a:tblPr>
              <a:tblGrid>
                <a:gridCol w="1924050"/>
                <a:gridCol w="1924050"/>
                <a:gridCol w="1924050"/>
                <a:gridCol w="1924050"/>
              </a:tblGrid>
              <a:tr h="555171">
                <a:tc>
                  <a:txBody>
                    <a:bodyPr/>
                    <a:lstStyle/>
                    <a:p>
                      <a:endParaRPr lang="en-US" dirty="0"/>
                    </a:p>
                  </a:txBody>
                  <a:tcPr/>
                </a:tc>
                <a:tc>
                  <a:txBody>
                    <a:bodyPr/>
                    <a:lstStyle/>
                    <a:p>
                      <a:pPr algn="ctr"/>
                      <a:r>
                        <a:rPr lang="en-US" sz="1400" dirty="0" smtClean="0"/>
                        <a:t>Cog-Behavioral</a:t>
                      </a:r>
                    </a:p>
                    <a:p>
                      <a:pPr algn="ctr"/>
                      <a:r>
                        <a:rPr lang="en-US" sz="1400" dirty="0" smtClean="0"/>
                        <a:t>Therapy</a:t>
                      </a:r>
                      <a:endParaRPr lang="en-US" sz="1400" dirty="0"/>
                    </a:p>
                  </a:txBody>
                  <a:tcPr/>
                </a:tc>
                <a:tc>
                  <a:txBody>
                    <a:bodyPr/>
                    <a:lstStyle/>
                    <a:p>
                      <a:pPr algn="ctr"/>
                      <a:r>
                        <a:rPr lang="en-US" dirty="0" smtClean="0"/>
                        <a:t>EMDR</a:t>
                      </a:r>
                      <a:endParaRPr lang="en-US" dirty="0"/>
                    </a:p>
                  </a:txBody>
                  <a:tcPr/>
                </a:tc>
                <a:tc>
                  <a:txBody>
                    <a:bodyPr/>
                    <a:lstStyle/>
                    <a:p>
                      <a:pPr algn="ctr"/>
                      <a:r>
                        <a:rPr lang="en-US" dirty="0" smtClean="0"/>
                        <a:t>TFT</a:t>
                      </a:r>
                      <a:endParaRPr lang="en-US" dirty="0"/>
                    </a:p>
                  </a:txBody>
                  <a:tcPr/>
                </a:tc>
              </a:tr>
              <a:tr h="544285">
                <a:tc>
                  <a:txBody>
                    <a:bodyPr/>
                    <a:lstStyle/>
                    <a:p>
                      <a:r>
                        <a:rPr lang="en-US" sz="1600" dirty="0" smtClean="0"/>
                        <a:t>Exposure</a:t>
                      </a:r>
                      <a:endParaRPr lang="en-US" sz="16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544285">
                <a:tc>
                  <a:txBody>
                    <a:bodyPr/>
                    <a:lstStyle/>
                    <a:p>
                      <a:r>
                        <a:rPr lang="en-US" sz="1600" dirty="0" smtClean="0"/>
                        <a:t>Cognitive Therapy</a:t>
                      </a:r>
                      <a:endParaRPr lang="en-US" sz="16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544285">
                <a:tc>
                  <a:txBody>
                    <a:bodyPr/>
                    <a:lstStyle/>
                    <a:p>
                      <a:r>
                        <a:rPr lang="en-US" dirty="0" smtClean="0"/>
                        <a:t>Anxiety Mgmt.</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544285">
                <a:tc>
                  <a:txBody>
                    <a:bodyPr/>
                    <a:lstStyle/>
                    <a:p>
                      <a:r>
                        <a:rPr lang="en-US" dirty="0" smtClean="0"/>
                        <a:t>Eye Movements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544285">
                <a:tc>
                  <a:txBody>
                    <a:bodyPr/>
                    <a:lstStyle/>
                    <a:p>
                      <a:r>
                        <a:rPr lang="en-US" dirty="0" smtClean="0"/>
                        <a:t>Body Tapping</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r>
            </a:tbl>
          </a:graphicData>
        </a:graphic>
      </p:graphicFrame>
      <p:sp>
        <p:nvSpPr>
          <p:cNvPr id="12" name="Subtitle 8"/>
          <p:cNvSpPr>
            <a:spLocks noGrp="1"/>
          </p:cNvSpPr>
          <p:nvPr>
            <p:ph type="subTitle" idx="1"/>
          </p:nvPr>
        </p:nvSpPr>
        <p:spPr>
          <a:xfrm>
            <a:off x="304800" y="1676400"/>
            <a:ext cx="8305800" cy="609600"/>
          </a:xfrm>
        </p:spPr>
        <p:txBody>
          <a:bodyPr/>
          <a:lstStyle/>
          <a:p>
            <a:pPr marL="514350" indent="-514350">
              <a:spcBef>
                <a:spcPts val="0"/>
              </a:spcBef>
            </a:pPr>
            <a:r>
              <a:rPr lang="en-US" b="1" u="sng" dirty="0" smtClean="0">
                <a:solidFill>
                  <a:schemeClr val="accent4">
                    <a:lumMod val="20000"/>
                    <a:lumOff val="80000"/>
                  </a:schemeClr>
                </a:solidFill>
                <a:latin typeface="Times New Roman" pitchFamily="18" charset="0"/>
                <a:cs typeface="Times New Roman" pitchFamily="18" charset="0"/>
              </a:rPr>
              <a:t>Comparison of PTSD Therapies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609600" y="2514600"/>
          <a:ext cx="7696200" cy="3276596"/>
        </p:xfrm>
        <a:graphic>
          <a:graphicData uri="http://schemas.openxmlformats.org/drawingml/2006/table">
            <a:tbl>
              <a:tblPr firstRow="1" bandRow="1">
                <a:tableStyleId>{073A0DAA-6AF3-43AB-8588-CEC1D06C72B9}</a:tableStyleId>
              </a:tblPr>
              <a:tblGrid>
                <a:gridCol w="1924050"/>
                <a:gridCol w="1924050"/>
                <a:gridCol w="1924050"/>
                <a:gridCol w="1924050"/>
              </a:tblGrid>
              <a:tr h="555171">
                <a:tc>
                  <a:txBody>
                    <a:bodyPr/>
                    <a:lstStyle/>
                    <a:p>
                      <a:endParaRPr lang="en-US" dirty="0"/>
                    </a:p>
                  </a:txBody>
                  <a:tcPr/>
                </a:tc>
                <a:tc>
                  <a:txBody>
                    <a:bodyPr/>
                    <a:lstStyle/>
                    <a:p>
                      <a:pPr algn="ctr"/>
                      <a:r>
                        <a:rPr lang="en-US" sz="1400" dirty="0" smtClean="0"/>
                        <a:t>Cog-Behavioral</a:t>
                      </a:r>
                    </a:p>
                    <a:p>
                      <a:pPr algn="ctr"/>
                      <a:r>
                        <a:rPr lang="en-US" sz="1400" dirty="0" smtClean="0"/>
                        <a:t>Therapy</a:t>
                      </a:r>
                      <a:endParaRPr lang="en-US" sz="1400" dirty="0"/>
                    </a:p>
                  </a:txBody>
                  <a:tcPr/>
                </a:tc>
                <a:tc>
                  <a:txBody>
                    <a:bodyPr/>
                    <a:lstStyle/>
                    <a:p>
                      <a:pPr algn="ctr"/>
                      <a:r>
                        <a:rPr lang="en-US" dirty="0" smtClean="0"/>
                        <a:t>EMDR</a:t>
                      </a:r>
                      <a:endParaRPr lang="en-US" dirty="0"/>
                    </a:p>
                  </a:txBody>
                  <a:tcPr/>
                </a:tc>
                <a:tc>
                  <a:txBody>
                    <a:bodyPr/>
                    <a:lstStyle/>
                    <a:p>
                      <a:pPr algn="ctr"/>
                      <a:r>
                        <a:rPr lang="en-US" dirty="0" smtClean="0"/>
                        <a:t>TFT</a:t>
                      </a:r>
                      <a:endParaRPr lang="en-US" dirty="0"/>
                    </a:p>
                  </a:txBody>
                  <a:tcPr/>
                </a:tc>
              </a:tr>
              <a:tr h="544285">
                <a:tc>
                  <a:txBody>
                    <a:bodyPr/>
                    <a:lstStyle/>
                    <a:p>
                      <a:r>
                        <a:rPr lang="en-US" sz="1600" dirty="0" smtClean="0">
                          <a:solidFill>
                            <a:srgbClr val="C00000"/>
                          </a:solidFill>
                        </a:rPr>
                        <a:t>Exposure</a:t>
                      </a:r>
                      <a:endParaRPr lang="en-US" sz="1600"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r>
              <a:tr h="544285">
                <a:tc>
                  <a:txBody>
                    <a:bodyPr/>
                    <a:lstStyle/>
                    <a:p>
                      <a:r>
                        <a:rPr lang="en-US" sz="1600" dirty="0" smtClean="0">
                          <a:solidFill>
                            <a:srgbClr val="C00000"/>
                          </a:solidFill>
                        </a:rPr>
                        <a:t>Cognitive Therapy</a:t>
                      </a:r>
                      <a:endParaRPr lang="en-US" sz="1600"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r>
              <a:tr h="544285">
                <a:tc>
                  <a:txBody>
                    <a:bodyPr/>
                    <a:lstStyle/>
                    <a:p>
                      <a:r>
                        <a:rPr lang="en-US" dirty="0" smtClean="0">
                          <a:solidFill>
                            <a:srgbClr val="C00000"/>
                          </a:solidFill>
                        </a:rPr>
                        <a:t>Anxiety Mgmt.</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c>
                  <a:txBody>
                    <a:bodyPr/>
                    <a:lstStyle/>
                    <a:p>
                      <a:pPr algn="ctr"/>
                      <a:r>
                        <a:rPr lang="en-US" dirty="0" smtClean="0">
                          <a:solidFill>
                            <a:srgbClr val="C00000"/>
                          </a:solidFill>
                        </a:rPr>
                        <a:t>X</a:t>
                      </a:r>
                      <a:endParaRPr lang="en-US" dirty="0">
                        <a:solidFill>
                          <a:srgbClr val="C00000"/>
                        </a:solidFill>
                      </a:endParaRPr>
                    </a:p>
                  </a:txBody>
                  <a:tcPr/>
                </a:tc>
              </a:tr>
              <a:tr h="544285">
                <a:tc>
                  <a:txBody>
                    <a:bodyPr/>
                    <a:lstStyle/>
                    <a:p>
                      <a:r>
                        <a:rPr lang="en-US" dirty="0" smtClean="0"/>
                        <a:t>Eye Movements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544285">
                <a:tc>
                  <a:txBody>
                    <a:bodyPr/>
                    <a:lstStyle/>
                    <a:p>
                      <a:r>
                        <a:rPr lang="en-US" dirty="0" smtClean="0"/>
                        <a:t>Body Tapping</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r>
            </a:tbl>
          </a:graphicData>
        </a:graphic>
      </p:graphicFrame>
      <p:sp>
        <p:nvSpPr>
          <p:cNvPr id="12" name="Subtitle 8"/>
          <p:cNvSpPr>
            <a:spLocks noGrp="1"/>
          </p:cNvSpPr>
          <p:nvPr>
            <p:ph type="subTitle" idx="1"/>
          </p:nvPr>
        </p:nvSpPr>
        <p:spPr>
          <a:xfrm>
            <a:off x="304800" y="1676400"/>
            <a:ext cx="8305800" cy="609600"/>
          </a:xfrm>
        </p:spPr>
        <p:txBody>
          <a:bodyPr/>
          <a:lstStyle/>
          <a:p>
            <a:pPr marL="514350" indent="-514350">
              <a:spcBef>
                <a:spcPts val="0"/>
              </a:spcBef>
            </a:pPr>
            <a:r>
              <a:rPr lang="en-US" b="1" u="sng" dirty="0" smtClean="0">
                <a:solidFill>
                  <a:schemeClr val="accent4">
                    <a:lumMod val="20000"/>
                    <a:lumOff val="80000"/>
                  </a:schemeClr>
                </a:solidFill>
                <a:latin typeface="Times New Roman" pitchFamily="18" charset="0"/>
                <a:cs typeface="Times New Roman" pitchFamily="18" charset="0"/>
              </a:rPr>
              <a:t>Comparison of PTSD Therapies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sz="4100" b="1" dirty="0" smtClean="0">
                <a:latin typeface="Times New Roman" pitchFamily="18" charset="0"/>
                <a:cs typeface="Times New Roman" pitchFamily="18" charset="0"/>
              </a:rPr>
              <a:t>MAINSTREAM PSYCHOLOGY</a:t>
            </a:r>
            <a:endParaRPr lang="en-US" sz="4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sz="4100" b="1" dirty="0" smtClean="0">
                <a:latin typeface="Times New Roman" pitchFamily="18" charset="0"/>
                <a:cs typeface="Times New Roman" pitchFamily="18" charset="0"/>
              </a:rPr>
              <a:t>MAINSTREAM PSYCHOLOGY</a:t>
            </a:r>
            <a:endParaRPr lang="en-US" sz="4100" b="1" dirty="0">
              <a:latin typeface="Times New Roman" pitchFamily="18" charset="0"/>
              <a:cs typeface="Times New Roman" pitchFamily="18" charset="0"/>
            </a:endParaRPr>
          </a:p>
        </p:txBody>
      </p:sp>
      <p:pic>
        <p:nvPicPr>
          <p:cNvPr id="6" name="Picture 5" descr="Placebo Pills.jpg"/>
          <p:cNvPicPr>
            <a:picLocks noChangeAspect="1"/>
          </p:cNvPicPr>
          <p:nvPr/>
        </p:nvPicPr>
        <p:blipFill>
          <a:blip r:embed="rId3" cstate="print"/>
          <a:stretch>
            <a:fillRect/>
          </a:stretch>
        </p:blipFill>
        <p:spPr>
          <a:xfrm>
            <a:off x="914400" y="1219200"/>
            <a:ext cx="3048000" cy="2298193"/>
          </a:xfrm>
          <a:prstGeom prst="rect">
            <a:avLst/>
          </a:prstGeom>
          <a:ln>
            <a:solidFill>
              <a:schemeClr val="tx2"/>
            </a:solidFill>
          </a:ln>
        </p:spPr>
      </p:pic>
      <p:sp>
        <p:nvSpPr>
          <p:cNvPr id="7" name="Subtitle 8"/>
          <p:cNvSpPr>
            <a:spLocks noGrp="1"/>
          </p:cNvSpPr>
          <p:nvPr>
            <p:ph type="subTitle" idx="1"/>
          </p:nvPr>
        </p:nvSpPr>
        <p:spPr>
          <a:xfrm>
            <a:off x="1219200" y="3505200"/>
            <a:ext cx="2590800" cy="533400"/>
          </a:xfrm>
        </p:spPr>
        <p:txBody>
          <a:bodyPr/>
          <a:lstStyle/>
          <a:p>
            <a:pPr marL="514350" indent="-514350">
              <a:spcBef>
                <a:spcPts val="0"/>
              </a:spcBef>
            </a:pPr>
            <a:r>
              <a:rPr lang="en-US" sz="2200" b="1" dirty="0" smtClean="0">
                <a:solidFill>
                  <a:schemeClr val="accent4">
                    <a:lumMod val="20000"/>
                    <a:lumOff val="80000"/>
                  </a:schemeClr>
                </a:solidFill>
                <a:latin typeface="Times New Roman" pitchFamily="18" charset="0"/>
                <a:cs typeface="Times New Roman" pitchFamily="18" charset="0"/>
              </a:rPr>
              <a:t>Placebo Effects</a:t>
            </a:r>
          </a:p>
        </p:txBody>
      </p:sp>
      <p:pic>
        <p:nvPicPr>
          <p:cNvPr id="9" name="Picture 8" descr="Lie Detector.jpg"/>
          <p:cNvPicPr>
            <a:picLocks noChangeAspect="1"/>
          </p:cNvPicPr>
          <p:nvPr/>
        </p:nvPicPr>
        <p:blipFill>
          <a:blip r:embed="rId4" cstate="print"/>
          <a:srcRect t="3143" b="2573"/>
          <a:stretch>
            <a:fillRect/>
          </a:stretch>
        </p:blipFill>
        <p:spPr>
          <a:xfrm>
            <a:off x="4953000" y="1219201"/>
            <a:ext cx="2851044" cy="2362200"/>
          </a:xfrm>
          <a:prstGeom prst="rect">
            <a:avLst/>
          </a:prstGeom>
          <a:ln>
            <a:solidFill>
              <a:schemeClr val="tx2"/>
            </a:solidFill>
          </a:ln>
        </p:spPr>
      </p:pic>
      <p:sp>
        <p:nvSpPr>
          <p:cNvPr id="10" name="Subtitle 8"/>
          <p:cNvSpPr txBox="1">
            <a:spLocks/>
          </p:cNvSpPr>
          <p:nvPr/>
        </p:nvSpPr>
        <p:spPr bwMode="auto">
          <a:xfrm>
            <a:off x="5105400" y="3581400"/>
            <a:ext cx="259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2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Lie Detectors</a:t>
            </a:r>
          </a:p>
        </p:txBody>
      </p:sp>
      <p:pic>
        <p:nvPicPr>
          <p:cNvPr id="13" name="Picture 12" descr="Eyewitness Lineup.jpg"/>
          <p:cNvPicPr>
            <a:picLocks noChangeAspect="1"/>
          </p:cNvPicPr>
          <p:nvPr/>
        </p:nvPicPr>
        <p:blipFill>
          <a:blip r:embed="rId5" cstate="print"/>
          <a:stretch>
            <a:fillRect/>
          </a:stretch>
        </p:blipFill>
        <p:spPr>
          <a:xfrm>
            <a:off x="3067050" y="4114800"/>
            <a:ext cx="2571750" cy="2094139"/>
          </a:xfrm>
          <a:prstGeom prst="rect">
            <a:avLst/>
          </a:prstGeom>
          <a:ln>
            <a:solidFill>
              <a:schemeClr val="tx1">
                <a:lumMod val="90000"/>
              </a:schemeClr>
            </a:solidFill>
          </a:ln>
        </p:spPr>
      </p:pic>
      <p:sp>
        <p:nvSpPr>
          <p:cNvPr id="14" name="Subtitle 8"/>
          <p:cNvSpPr txBox="1">
            <a:spLocks/>
          </p:cNvSpPr>
          <p:nvPr/>
        </p:nvSpPr>
        <p:spPr bwMode="auto">
          <a:xfrm>
            <a:off x="2819400" y="62484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2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Eyewitness Testimony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228600"/>
            <a:ext cx="7924800" cy="838200"/>
          </a:xfrm>
          <a:solidFill>
            <a:schemeClr val="tx1">
              <a:lumMod val="75000"/>
            </a:schemeClr>
          </a:solidFill>
          <a:ln>
            <a:solidFill>
              <a:schemeClr val="tx1"/>
            </a:solidFill>
          </a:ln>
        </p:spPr>
        <p:txBody>
          <a:bodyPr/>
          <a:lstStyle/>
          <a:p>
            <a:r>
              <a:rPr lang="en-US" sz="4200" b="1" dirty="0" smtClean="0">
                <a:latin typeface="Times New Roman" pitchFamily="18" charset="0"/>
                <a:cs typeface="Times New Roman" pitchFamily="18" charset="0"/>
              </a:rPr>
              <a:t>MAINSTREAM PSYCHOLOGY</a:t>
            </a:r>
            <a:endParaRPr lang="en-US" sz="4200" b="1" dirty="0">
              <a:latin typeface="Times New Roman" pitchFamily="18" charset="0"/>
              <a:cs typeface="Times New Roman" pitchFamily="18" charset="0"/>
            </a:endParaRPr>
          </a:p>
        </p:txBody>
      </p:sp>
      <p:sp>
        <p:nvSpPr>
          <p:cNvPr id="13" name="Subtitle 8"/>
          <p:cNvSpPr>
            <a:spLocks noGrp="1"/>
          </p:cNvSpPr>
          <p:nvPr>
            <p:ph type="subTitle" idx="1"/>
          </p:nvPr>
        </p:nvSpPr>
        <p:spPr>
          <a:xfrm>
            <a:off x="381000" y="1219200"/>
            <a:ext cx="8305800" cy="1295400"/>
          </a:xfrm>
        </p:spPr>
        <p:txBody>
          <a:bodyPr/>
          <a:lstStyle/>
          <a:p>
            <a:pPr marL="514350" indent="-514350">
              <a:spcBef>
                <a:spcPts val="0"/>
              </a:spcBef>
            </a:pPr>
            <a:r>
              <a:rPr lang="en-US" b="1" dirty="0" smtClean="0">
                <a:solidFill>
                  <a:schemeClr val="accent4">
                    <a:lumMod val="20000"/>
                    <a:lumOff val="80000"/>
                  </a:schemeClr>
                </a:solidFill>
                <a:latin typeface="Times New Roman" pitchFamily="18" charset="0"/>
                <a:cs typeface="Times New Roman" pitchFamily="18" charset="0"/>
              </a:rPr>
              <a:t>A.A.</a:t>
            </a:r>
          </a:p>
          <a:p>
            <a:pPr marL="514350" indent="-514350">
              <a:spcBef>
                <a:spcPts val="0"/>
              </a:spcBef>
            </a:pPr>
            <a:r>
              <a:rPr lang="en-US" b="1" dirty="0" smtClean="0">
                <a:solidFill>
                  <a:schemeClr val="accent4">
                    <a:lumMod val="20000"/>
                    <a:lumOff val="80000"/>
                  </a:schemeClr>
                </a:solidFill>
                <a:latin typeface="Times New Roman" pitchFamily="18" charset="0"/>
                <a:cs typeface="Times New Roman" pitchFamily="18" charset="0"/>
              </a:rPr>
              <a:t>Alcoholics Anonymous</a:t>
            </a:r>
          </a:p>
        </p:txBody>
      </p:sp>
      <p:sp>
        <p:nvSpPr>
          <p:cNvPr id="9" name="Subtitle 8"/>
          <p:cNvSpPr txBox="1">
            <a:spLocks/>
          </p:cNvSpPr>
          <p:nvPr/>
        </p:nvSpPr>
        <p:spPr bwMode="auto">
          <a:xfrm>
            <a:off x="4572000" y="48006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Bill Wilson &amp; Dr. Bob Smith</a:t>
            </a:r>
          </a:p>
        </p:txBody>
      </p:sp>
      <p:pic>
        <p:nvPicPr>
          <p:cNvPr id="10" name="Picture 9" descr="bill-w-dr-bob.jpg"/>
          <p:cNvPicPr>
            <a:picLocks noChangeAspect="1"/>
          </p:cNvPicPr>
          <p:nvPr/>
        </p:nvPicPr>
        <p:blipFill>
          <a:blip r:embed="rId3" cstate="print"/>
          <a:stretch>
            <a:fillRect/>
          </a:stretch>
        </p:blipFill>
        <p:spPr>
          <a:xfrm>
            <a:off x="4876800" y="2590800"/>
            <a:ext cx="2857500" cy="2181225"/>
          </a:xfrm>
          <a:prstGeom prst="rect">
            <a:avLst/>
          </a:prstGeom>
          <a:ln>
            <a:solidFill>
              <a:schemeClr val="tx2"/>
            </a:solidFill>
          </a:ln>
        </p:spPr>
      </p:pic>
      <p:pic>
        <p:nvPicPr>
          <p:cNvPr id="11" name="Picture 10" descr="Big_book_2nd_edition.jpg"/>
          <p:cNvPicPr>
            <a:picLocks noChangeAspect="1"/>
          </p:cNvPicPr>
          <p:nvPr/>
        </p:nvPicPr>
        <p:blipFill>
          <a:blip r:embed="rId4" cstate="print"/>
          <a:stretch>
            <a:fillRect/>
          </a:stretch>
        </p:blipFill>
        <p:spPr>
          <a:xfrm>
            <a:off x="1193800" y="2590800"/>
            <a:ext cx="2540000" cy="381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The 12 Steps</a:t>
            </a:r>
            <a:endParaRPr lang="en-US" b="1" dirty="0">
              <a:latin typeface="Times New Roman" pitchFamily="18" charset="0"/>
              <a:cs typeface="Times New Roman" pitchFamily="18" charset="0"/>
            </a:endParaRPr>
          </a:p>
        </p:txBody>
      </p:sp>
      <p:sp>
        <p:nvSpPr>
          <p:cNvPr id="7" name="Subtitle 6"/>
          <p:cNvSpPr>
            <a:spLocks noGrp="1"/>
          </p:cNvSpPr>
          <p:nvPr>
            <p:ph type="subTitle" idx="1"/>
          </p:nvPr>
        </p:nvSpPr>
        <p:spPr>
          <a:xfrm>
            <a:off x="609600" y="1295400"/>
            <a:ext cx="7239000" cy="5181600"/>
          </a:xfrm>
        </p:spPr>
        <p:txBody>
          <a:bodyPr/>
          <a:lstStyle/>
          <a:p>
            <a:pPr algn="l"/>
            <a:r>
              <a:rPr lang="en-US" sz="1300" b="1" dirty="0" smtClean="0">
                <a:solidFill>
                  <a:schemeClr val="tx2"/>
                </a:solidFill>
                <a:effectLst>
                  <a:outerShdw blurRad="38100" dist="38100" dir="2700000" algn="tl">
                    <a:srgbClr val="000000">
                      <a:alpha val="43137"/>
                    </a:srgbClr>
                  </a:outerShdw>
                </a:effectLst>
              </a:rPr>
              <a:t>Step 1: “We admitted we were powerless over alcohol, that our lives had become unmanageable.”</a:t>
            </a:r>
          </a:p>
          <a:p>
            <a:pPr algn="l"/>
            <a:r>
              <a:rPr lang="en-US" sz="1300" b="1" dirty="0" smtClean="0">
                <a:solidFill>
                  <a:schemeClr val="tx2"/>
                </a:solidFill>
                <a:effectLst>
                  <a:outerShdw blurRad="38100" dist="38100" dir="2700000" algn="tl">
                    <a:srgbClr val="000000">
                      <a:alpha val="43137"/>
                    </a:srgbClr>
                  </a:outerShdw>
                </a:effectLst>
              </a:rPr>
              <a:t>Step 2: “Came to believe that a Power greater than ourselves could restore us to sanity.”</a:t>
            </a:r>
          </a:p>
          <a:p>
            <a:pPr algn="l"/>
            <a:r>
              <a:rPr lang="en-US" sz="1300" b="1" dirty="0" smtClean="0">
                <a:solidFill>
                  <a:schemeClr val="tx2"/>
                </a:solidFill>
                <a:effectLst>
                  <a:outerShdw blurRad="38100" dist="38100" dir="2700000" algn="tl">
                    <a:srgbClr val="000000">
                      <a:alpha val="43137"/>
                    </a:srgbClr>
                  </a:outerShdw>
                </a:effectLst>
              </a:rPr>
              <a:t>Step 3: “Made a decision to turn our will and our lives over to the care of God as we understood God.”</a:t>
            </a:r>
          </a:p>
          <a:p>
            <a:pPr algn="l"/>
            <a:r>
              <a:rPr lang="en-US" sz="1300" b="1" dirty="0" smtClean="0">
                <a:solidFill>
                  <a:schemeClr val="tx2"/>
                </a:solidFill>
                <a:effectLst>
                  <a:outerShdw blurRad="38100" dist="38100" dir="2700000" algn="tl">
                    <a:srgbClr val="000000">
                      <a:alpha val="43137"/>
                    </a:srgbClr>
                  </a:outerShdw>
                </a:effectLst>
              </a:rPr>
              <a:t>Step 4: “Made a searching and fearless moral inventory of ourselves.”</a:t>
            </a:r>
          </a:p>
          <a:p>
            <a:pPr algn="l"/>
            <a:r>
              <a:rPr lang="en-US" sz="1300" b="1" dirty="0" smtClean="0">
                <a:solidFill>
                  <a:schemeClr val="tx2"/>
                </a:solidFill>
                <a:effectLst>
                  <a:outerShdw blurRad="38100" dist="38100" dir="2700000" algn="tl">
                    <a:srgbClr val="000000">
                      <a:alpha val="43137"/>
                    </a:srgbClr>
                  </a:outerShdw>
                </a:effectLst>
              </a:rPr>
              <a:t>Step 5: “Admitted to God, to ourselves, and to another human being the exact nature of our wrongs.”</a:t>
            </a:r>
          </a:p>
          <a:p>
            <a:pPr algn="l"/>
            <a:r>
              <a:rPr lang="en-US" sz="1300" b="1" dirty="0" smtClean="0">
                <a:solidFill>
                  <a:schemeClr val="tx2"/>
                </a:solidFill>
                <a:effectLst>
                  <a:outerShdw blurRad="38100" dist="38100" dir="2700000" algn="tl">
                    <a:srgbClr val="000000">
                      <a:alpha val="43137"/>
                    </a:srgbClr>
                  </a:outerShdw>
                </a:effectLst>
              </a:rPr>
              <a:t>Step 6: “Were entirely ready to have God remove all these defects of character.”</a:t>
            </a:r>
          </a:p>
          <a:p>
            <a:pPr algn="l"/>
            <a:r>
              <a:rPr lang="en-US" sz="1300" b="1" dirty="0" smtClean="0">
                <a:solidFill>
                  <a:schemeClr val="tx2"/>
                </a:solidFill>
                <a:effectLst>
                  <a:outerShdw blurRad="38100" dist="38100" dir="2700000" algn="tl">
                    <a:srgbClr val="000000">
                      <a:alpha val="43137"/>
                    </a:srgbClr>
                  </a:outerShdw>
                </a:effectLst>
              </a:rPr>
              <a:t>Step 7: “Humbly asked God to remove our shortcomings.”</a:t>
            </a:r>
          </a:p>
          <a:p>
            <a:pPr algn="l"/>
            <a:r>
              <a:rPr lang="en-US" sz="1300" b="1" dirty="0" smtClean="0">
                <a:solidFill>
                  <a:schemeClr val="tx2"/>
                </a:solidFill>
                <a:effectLst>
                  <a:outerShdw blurRad="38100" dist="38100" dir="2700000" algn="tl">
                    <a:srgbClr val="000000">
                      <a:alpha val="43137"/>
                    </a:srgbClr>
                  </a:outerShdw>
                </a:effectLst>
              </a:rPr>
              <a:t>Step 8: “Made a list of all persons we had harmed and became willing to make amends to them all.”</a:t>
            </a:r>
          </a:p>
          <a:p>
            <a:pPr algn="l"/>
            <a:r>
              <a:rPr lang="en-US" sz="1300" b="1" dirty="0" smtClean="0">
                <a:solidFill>
                  <a:schemeClr val="tx2"/>
                </a:solidFill>
                <a:effectLst>
                  <a:outerShdw blurRad="38100" dist="38100" dir="2700000" algn="tl">
                    <a:srgbClr val="000000">
                      <a:alpha val="43137"/>
                    </a:srgbClr>
                  </a:outerShdw>
                </a:effectLst>
              </a:rPr>
              <a:t>Step 9: “Made direct amends to such people wherever possible, except when to do so would injure them or others.”</a:t>
            </a:r>
          </a:p>
          <a:p>
            <a:pPr algn="l"/>
            <a:r>
              <a:rPr lang="en-US" sz="1300" b="1" dirty="0" smtClean="0">
                <a:solidFill>
                  <a:schemeClr val="tx2"/>
                </a:solidFill>
                <a:effectLst>
                  <a:outerShdw blurRad="38100" dist="38100" dir="2700000" algn="tl">
                    <a:srgbClr val="000000">
                      <a:alpha val="43137"/>
                    </a:srgbClr>
                  </a:outerShdw>
                </a:effectLst>
              </a:rPr>
              <a:t>Step 10: “Continued to take personal inventory, and when we were wrong promptly admitted it.”</a:t>
            </a:r>
          </a:p>
          <a:p>
            <a:pPr algn="l"/>
            <a:r>
              <a:rPr lang="en-US" sz="1300" b="1" dirty="0" smtClean="0">
                <a:solidFill>
                  <a:schemeClr val="tx2"/>
                </a:solidFill>
                <a:effectLst>
                  <a:outerShdw blurRad="38100" dist="38100" dir="2700000" algn="tl">
                    <a:srgbClr val="000000">
                      <a:alpha val="43137"/>
                    </a:srgbClr>
                  </a:outerShdw>
                </a:effectLst>
              </a:rPr>
              <a:t>Step 11: “Sought through prayer and meditation to improve our conscious contact with God as we understood God, praying only for knowledge of God’s will for us and the power to carry that out.”</a:t>
            </a:r>
          </a:p>
          <a:p>
            <a:pPr algn="l"/>
            <a:r>
              <a:rPr lang="en-US" sz="1300" b="1" dirty="0" smtClean="0">
                <a:solidFill>
                  <a:schemeClr val="tx2"/>
                </a:solidFill>
                <a:effectLst>
                  <a:outerShdw blurRad="38100" dist="38100" dir="2700000" algn="tl">
                    <a:srgbClr val="000000">
                      <a:alpha val="43137"/>
                    </a:srgbClr>
                  </a:outerShdw>
                </a:effectLst>
              </a:rPr>
              <a:t>Step 12: “Having had a spiritual awakening as the result of these steps, we tried to carry this message to other addicts and to practice these principles in all our affairs.”</a:t>
            </a:r>
            <a:endParaRPr lang="en-US" sz="13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The 12 Steps</a:t>
            </a:r>
            <a:endParaRPr lang="en-US" b="1" dirty="0">
              <a:latin typeface="Times New Roman" pitchFamily="18" charset="0"/>
              <a:cs typeface="Times New Roman" pitchFamily="18" charset="0"/>
            </a:endParaRPr>
          </a:p>
        </p:txBody>
      </p:sp>
      <p:sp>
        <p:nvSpPr>
          <p:cNvPr id="7" name="Subtitle 6"/>
          <p:cNvSpPr>
            <a:spLocks noGrp="1"/>
          </p:cNvSpPr>
          <p:nvPr>
            <p:ph type="subTitle" idx="1"/>
          </p:nvPr>
        </p:nvSpPr>
        <p:spPr>
          <a:xfrm>
            <a:off x="609600" y="1295400"/>
            <a:ext cx="7239000" cy="5181600"/>
          </a:xfrm>
        </p:spPr>
        <p:txBody>
          <a:bodyPr/>
          <a:lstStyle/>
          <a:p>
            <a:pPr algn="l"/>
            <a:r>
              <a:rPr lang="en-US" sz="1300" b="1" dirty="0" smtClean="0">
                <a:solidFill>
                  <a:schemeClr val="tx2"/>
                </a:solidFill>
                <a:effectLst>
                  <a:outerShdw blurRad="38100" dist="38100" dir="2700000" algn="tl">
                    <a:srgbClr val="000000">
                      <a:alpha val="43137"/>
                    </a:srgbClr>
                  </a:outerShdw>
                </a:effectLst>
              </a:rPr>
              <a:t>Step 1: “We admitted we were powerless over alcohol, that our lives had become unmanageable.”</a:t>
            </a:r>
          </a:p>
          <a:p>
            <a:pPr algn="l"/>
            <a:r>
              <a:rPr lang="en-US" sz="1300" b="1" dirty="0" smtClean="0">
                <a:solidFill>
                  <a:schemeClr val="tx2"/>
                </a:solidFill>
                <a:effectLst>
                  <a:outerShdw blurRad="38100" dist="38100" dir="2700000" algn="tl">
                    <a:srgbClr val="000000">
                      <a:alpha val="43137"/>
                    </a:srgbClr>
                  </a:outerShdw>
                </a:effectLst>
              </a:rPr>
              <a:t>Step 2: “Came to believe that a </a:t>
            </a:r>
            <a:r>
              <a:rPr lang="en-US" sz="1300" b="1" dirty="0" smtClean="0">
                <a:solidFill>
                  <a:srgbClr val="FF0000"/>
                </a:solidFill>
                <a:effectLst>
                  <a:outerShdw blurRad="38100" dist="38100" dir="2700000" algn="tl">
                    <a:srgbClr val="000000">
                      <a:alpha val="43137"/>
                    </a:srgbClr>
                  </a:outerShdw>
                </a:effectLst>
              </a:rPr>
              <a:t>Power</a:t>
            </a:r>
            <a:r>
              <a:rPr lang="en-US" sz="1300" b="1" dirty="0" smtClean="0">
                <a:solidFill>
                  <a:schemeClr val="tx2"/>
                </a:solidFill>
                <a:effectLst>
                  <a:outerShdw blurRad="38100" dist="38100" dir="2700000" algn="tl">
                    <a:srgbClr val="000000">
                      <a:alpha val="43137"/>
                    </a:srgbClr>
                  </a:outerShdw>
                </a:effectLst>
              </a:rPr>
              <a:t> greater than ourselves could restore us to sanity.”</a:t>
            </a:r>
          </a:p>
          <a:p>
            <a:pPr algn="l"/>
            <a:r>
              <a:rPr lang="en-US" sz="1300" b="1" dirty="0" smtClean="0">
                <a:solidFill>
                  <a:schemeClr val="tx2"/>
                </a:solidFill>
                <a:effectLst>
                  <a:outerShdw blurRad="38100" dist="38100" dir="2700000" algn="tl">
                    <a:srgbClr val="000000">
                      <a:alpha val="43137"/>
                    </a:srgbClr>
                  </a:outerShdw>
                </a:effectLst>
              </a:rPr>
              <a:t>Step 3: “Made a decision to turn our will and our lives over to the care of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 as we understood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a:t>
            </a:r>
          </a:p>
          <a:p>
            <a:pPr algn="l"/>
            <a:r>
              <a:rPr lang="en-US" sz="1300" b="1" dirty="0" smtClean="0">
                <a:solidFill>
                  <a:schemeClr val="tx2"/>
                </a:solidFill>
                <a:effectLst>
                  <a:outerShdw blurRad="38100" dist="38100" dir="2700000" algn="tl">
                    <a:srgbClr val="000000">
                      <a:alpha val="43137"/>
                    </a:srgbClr>
                  </a:outerShdw>
                </a:effectLst>
              </a:rPr>
              <a:t>Step 4: “Made a searching and fearless moral inventory of ourselves.”</a:t>
            </a:r>
          </a:p>
          <a:p>
            <a:pPr algn="l"/>
            <a:r>
              <a:rPr lang="en-US" sz="1300" b="1" dirty="0" smtClean="0">
                <a:solidFill>
                  <a:schemeClr val="tx2"/>
                </a:solidFill>
                <a:effectLst>
                  <a:outerShdw blurRad="38100" dist="38100" dir="2700000" algn="tl">
                    <a:srgbClr val="000000">
                      <a:alpha val="43137"/>
                    </a:srgbClr>
                  </a:outerShdw>
                </a:effectLst>
              </a:rPr>
              <a:t>Step 5: “Admitted to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 to ourselves, and to another human being the exact nature of our wrongs.”</a:t>
            </a:r>
          </a:p>
          <a:p>
            <a:pPr algn="l"/>
            <a:r>
              <a:rPr lang="en-US" sz="1300" b="1" dirty="0" smtClean="0">
                <a:solidFill>
                  <a:schemeClr val="tx2"/>
                </a:solidFill>
                <a:effectLst>
                  <a:outerShdw blurRad="38100" dist="38100" dir="2700000" algn="tl">
                    <a:srgbClr val="000000">
                      <a:alpha val="43137"/>
                    </a:srgbClr>
                  </a:outerShdw>
                </a:effectLst>
              </a:rPr>
              <a:t>Step 6: “Were entirely ready to have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 remove all these defects of character.”</a:t>
            </a:r>
          </a:p>
          <a:p>
            <a:pPr algn="l"/>
            <a:r>
              <a:rPr lang="en-US" sz="1300" b="1" dirty="0" smtClean="0">
                <a:solidFill>
                  <a:schemeClr val="tx2"/>
                </a:solidFill>
                <a:effectLst>
                  <a:outerShdw blurRad="38100" dist="38100" dir="2700000" algn="tl">
                    <a:srgbClr val="000000">
                      <a:alpha val="43137"/>
                    </a:srgbClr>
                  </a:outerShdw>
                </a:effectLst>
              </a:rPr>
              <a:t>Step 7: “Humbly asked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 to remove our shortcomings.”</a:t>
            </a:r>
          </a:p>
          <a:p>
            <a:pPr algn="l"/>
            <a:r>
              <a:rPr lang="en-US" sz="1300" b="1" dirty="0" smtClean="0">
                <a:solidFill>
                  <a:schemeClr val="tx2"/>
                </a:solidFill>
                <a:effectLst>
                  <a:outerShdw blurRad="38100" dist="38100" dir="2700000" algn="tl">
                    <a:srgbClr val="000000">
                      <a:alpha val="43137"/>
                    </a:srgbClr>
                  </a:outerShdw>
                </a:effectLst>
              </a:rPr>
              <a:t>Step 8: “Made a list of all persons we had harmed and became willing to make amends to them all.”</a:t>
            </a:r>
          </a:p>
          <a:p>
            <a:pPr algn="l"/>
            <a:r>
              <a:rPr lang="en-US" sz="1300" b="1" dirty="0" smtClean="0">
                <a:solidFill>
                  <a:schemeClr val="tx2"/>
                </a:solidFill>
                <a:effectLst>
                  <a:outerShdw blurRad="38100" dist="38100" dir="2700000" algn="tl">
                    <a:srgbClr val="000000">
                      <a:alpha val="43137"/>
                    </a:srgbClr>
                  </a:outerShdw>
                </a:effectLst>
              </a:rPr>
              <a:t>Step 9: “Made direct amends to such people wherever possible, except when to do so would injure them or others.”</a:t>
            </a:r>
          </a:p>
          <a:p>
            <a:pPr algn="l"/>
            <a:r>
              <a:rPr lang="en-US" sz="1300" b="1" dirty="0" smtClean="0">
                <a:solidFill>
                  <a:schemeClr val="tx2"/>
                </a:solidFill>
                <a:effectLst>
                  <a:outerShdw blurRad="38100" dist="38100" dir="2700000" algn="tl">
                    <a:srgbClr val="000000">
                      <a:alpha val="43137"/>
                    </a:srgbClr>
                  </a:outerShdw>
                </a:effectLst>
              </a:rPr>
              <a:t>Step 10: “Continued to take personal inventory, and when we were wrong promptly admitted it.”</a:t>
            </a:r>
          </a:p>
          <a:p>
            <a:pPr algn="l"/>
            <a:r>
              <a:rPr lang="en-US" sz="1300" b="1" dirty="0" smtClean="0">
                <a:solidFill>
                  <a:schemeClr val="tx2"/>
                </a:solidFill>
                <a:effectLst>
                  <a:outerShdw blurRad="38100" dist="38100" dir="2700000" algn="tl">
                    <a:srgbClr val="000000">
                      <a:alpha val="43137"/>
                    </a:srgbClr>
                  </a:outerShdw>
                </a:effectLst>
              </a:rPr>
              <a:t>Step 11: “Sought through </a:t>
            </a:r>
            <a:r>
              <a:rPr lang="en-US" sz="1300" b="1" dirty="0" smtClean="0">
                <a:solidFill>
                  <a:srgbClr val="FF0000"/>
                </a:solidFill>
                <a:effectLst>
                  <a:outerShdw blurRad="38100" dist="38100" dir="2700000" algn="tl">
                    <a:srgbClr val="000000">
                      <a:alpha val="43137"/>
                    </a:srgbClr>
                  </a:outerShdw>
                </a:effectLst>
              </a:rPr>
              <a:t>prayer</a:t>
            </a:r>
            <a:r>
              <a:rPr lang="en-US" sz="1300" b="1" dirty="0" smtClean="0">
                <a:solidFill>
                  <a:schemeClr val="tx2"/>
                </a:solidFill>
                <a:effectLst>
                  <a:outerShdw blurRad="38100" dist="38100" dir="2700000" algn="tl">
                    <a:srgbClr val="000000">
                      <a:alpha val="43137"/>
                    </a:srgbClr>
                  </a:outerShdw>
                </a:effectLst>
              </a:rPr>
              <a:t> and meditation to improve our conscious contact with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 as we understood </a:t>
            </a:r>
            <a:r>
              <a:rPr lang="en-US" sz="1300" b="1" dirty="0" smtClean="0">
                <a:solidFill>
                  <a:srgbClr val="FF0000"/>
                </a:solidFill>
                <a:effectLst>
                  <a:outerShdw blurRad="38100" dist="38100" dir="2700000" algn="tl">
                    <a:srgbClr val="000000">
                      <a:alpha val="43137"/>
                    </a:srgbClr>
                  </a:outerShdw>
                </a:effectLst>
              </a:rPr>
              <a:t>God</a:t>
            </a:r>
            <a:r>
              <a:rPr lang="en-US" sz="1300" b="1" dirty="0" smtClean="0">
                <a:solidFill>
                  <a:schemeClr val="tx2"/>
                </a:solidFill>
                <a:effectLst>
                  <a:outerShdw blurRad="38100" dist="38100" dir="2700000" algn="tl">
                    <a:srgbClr val="000000">
                      <a:alpha val="43137"/>
                    </a:srgbClr>
                  </a:outerShdw>
                </a:effectLst>
              </a:rPr>
              <a:t>, </a:t>
            </a:r>
            <a:r>
              <a:rPr lang="en-US" sz="1300" b="1" dirty="0" smtClean="0">
                <a:solidFill>
                  <a:srgbClr val="FF0000"/>
                </a:solidFill>
                <a:effectLst>
                  <a:outerShdw blurRad="38100" dist="38100" dir="2700000" algn="tl">
                    <a:srgbClr val="000000">
                      <a:alpha val="43137"/>
                    </a:srgbClr>
                  </a:outerShdw>
                </a:effectLst>
              </a:rPr>
              <a:t>praying</a:t>
            </a:r>
            <a:r>
              <a:rPr lang="en-US" sz="1300" b="1" dirty="0" smtClean="0">
                <a:solidFill>
                  <a:schemeClr val="tx2"/>
                </a:solidFill>
                <a:effectLst>
                  <a:outerShdw blurRad="38100" dist="38100" dir="2700000" algn="tl">
                    <a:srgbClr val="000000">
                      <a:alpha val="43137"/>
                    </a:srgbClr>
                  </a:outerShdw>
                </a:effectLst>
              </a:rPr>
              <a:t> only for knowledge of </a:t>
            </a:r>
            <a:r>
              <a:rPr lang="en-US" sz="1300" b="1" dirty="0" smtClean="0">
                <a:solidFill>
                  <a:srgbClr val="FF0000"/>
                </a:solidFill>
                <a:effectLst>
                  <a:outerShdw blurRad="38100" dist="38100" dir="2700000" algn="tl">
                    <a:srgbClr val="000000">
                      <a:alpha val="43137"/>
                    </a:srgbClr>
                  </a:outerShdw>
                </a:effectLst>
              </a:rPr>
              <a:t>God’s</a:t>
            </a:r>
            <a:r>
              <a:rPr lang="en-US" sz="1300" b="1" dirty="0" smtClean="0">
                <a:solidFill>
                  <a:schemeClr val="tx2"/>
                </a:solidFill>
                <a:effectLst>
                  <a:outerShdw blurRad="38100" dist="38100" dir="2700000" algn="tl">
                    <a:srgbClr val="000000">
                      <a:alpha val="43137"/>
                    </a:srgbClr>
                  </a:outerShdw>
                </a:effectLst>
              </a:rPr>
              <a:t> will for us and the power to carry that out.”</a:t>
            </a:r>
          </a:p>
          <a:p>
            <a:pPr algn="l"/>
            <a:r>
              <a:rPr lang="en-US" sz="1300" b="1" dirty="0" smtClean="0">
                <a:solidFill>
                  <a:schemeClr val="tx2"/>
                </a:solidFill>
                <a:effectLst>
                  <a:outerShdw blurRad="38100" dist="38100" dir="2700000" algn="tl">
                    <a:srgbClr val="000000">
                      <a:alpha val="43137"/>
                    </a:srgbClr>
                  </a:outerShdw>
                </a:effectLst>
              </a:rPr>
              <a:t>Step 12: “Having had a </a:t>
            </a:r>
            <a:r>
              <a:rPr lang="en-US" sz="1300" b="1" dirty="0" smtClean="0">
                <a:solidFill>
                  <a:srgbClr val="FF0000"/>
                </a:solidFill>
                <a:effectLst>
                  <a:outerShdw blurRad="38100" dist="38100" dir="2700000" algn="tl">
                    <a:srgbClr val="000000">
                      <a:alpha val="43137"/>
                    </a:srgbClr>
                  </a:outerShdw>
                </a:effectLst>
              </a:rPr>
              <a:t>spiritual awakening</a:t>
            </a:r>
            <a:r>
              <a:rPr lang="en-US" sz="1300" b="1" dirty="0" smtClean="0">
                <a:solidFill>
                  <a:schemeClr val="tx2"/>
                </a:solidFill>
                <a:effectLst>
                  <a:outerShdw blurRad="38100" dist="38100" dir="2700000" algn="tl">
                    <a:srgbClr val="000000">
                      <a:alpha val="43137"/>
                    </a:srgbClr>
                  </a:outerShdw>
                </a:effectLst>
              </a:rPr>
              <a:t> as the result of these steps, we tried to carry this message to other addicts and to practice these principles in all our affairs.”</a:t>
            </a:r>
            <a:endParaRPr lang="en-US" sz="13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Psychological Pseudoscience</a:t>
            </a:r>
            <a:endParaRPr lang="en-US" b="1" dirty="0">
              <a:latin typeface="Times New Roman" pitchFamily="18" charset="0"/>
              <a:cs typeface="Times New Roman" pitchFamily="18" charset="0"/>
            </a:endParaRPr>
          </a:p>
        </p:txBody>
      </p:sp>
      <p:sp>
        <p:nvSpPr>
          <p:cNvPr id="9" name="Subtitle 8"/>
          <p:cNvSpPr>
            <a:spLocks noGrp="1"/>
          </p:cNvSpPr>
          <p:nvPr>
            <p:ph type="subTitle" idx="1"/>
          </p:nvPr>
        </p:nvSpPr>
        <p:spPr>
          <a:xfrm>
            <a:off x="762000" y="2667000"/>
            <a:ext cx="8001000" cy="3048000"/>
          </a:xfrm>
        </p:spPr>
        <p:txBody>
          <a:bodyPr/>
          <a:lstStyle/>
          <a:p>
            <a:pPr marL="514350" indent="-514350" algn="l"/>
            <a:r>
              <a:rPr lang="en-US" sz="2800" dirty="0" smtClean="0">
                <a:solidFill>
                  <a:schemeClr val="accent4">
                    <a:lumMod val="20000"/>
                    <a:lumOff val="80000"/>
                  </a:schemeClr>
                </a:solidFill>
              </a:rPr>
              <a:t>1. use of vague, contradictory, exaggerated, or un-provable claims.</a:t>
            </a:r>
          </a:p>
          <a:p>
            <a:pPr marL="514350" indent="-514350" algn="l"/>
            <a:r>
              <a:rPr lang="en-US" sz="2800" dirty="0" smtClean="0">
                <a:solidFill>
                  <a:schemeClr val="accent4">
                    <a:lumMod val="20000"/>
                    <a:lumOff val="80000"/>
                  </a:schemeClr>
                </a:solidFill>
              </a:rPr>
              <a:t>2. over-reliance on confirmation.</a:t>
            </a:r>
          </a:p>
          <a:p>
            <a:pPr marL="514350" indent="-514350" algn="l"/>
            <a:r>
              <a:rPr lang="en-US" sz="2800" dirty="0" smtClean="0">
                <a:solidFill>
                  <a:schemeClr val="accent4">
                    <a:lumMod val="20000"/>
                    <a:lumOff val="80000"/>
                  </a:schemeClr>
                </a:solidFill>
              </a:rPr>
              <a:t>3. lack of openness to evaluation.</a:t>
            </a:r>
          </a:p>
          <a:p>
            <a:pPr marL="514350" indent="-514350" algn="l"/>
            <a:r>
              <a:rPr lang="en-US" sz="2800" dirty="0" smtClean="0">
                <a:solidFill>
                  <a:schemeClr val="accent4">
                    <a:lumMod val="20000"/>
                    <a:lumOff val="80000"/>
                  </a:schemeClr>
                </a:solidFill>
              </a:rPr>
              <a:t>4. absence of systematic processes to develop theories.</a:t>
            </a:r>
            <a:endParaRPr lang="en-US" sz="2800" dirty="0">
              <a:solidFill>
                <a:schemeClr val="accent4">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The 5 C’s (Oxford Group)</a:t>
            </a:r>
            <a:endParaRPr lang="en-US" b="1" dirty="0">
              <a:latin typeface="Times New Roman" pitchFamily="18" charset="0"/>
              <a:cs typeface="Times New Roman" pitchFamily="18" charset="0"/>
            </a:endParaRPr>
          </a:p>
        </p:txBody>
      </p:sp>
      <p:sp>
        <p:nvSpPr>
          <p:cNvPr id="7" name="Subtitle 6"/>
          <p:cNvSpPr>
            <a:spLocks noGrp="1"/>
          </p:cNvSpPr>
          <p:nvPr>
            <p:ph type="subTitle" idx="1"/>
          </p:nvPr>
        </p:nvSpPr>
        <p:spPr>
          <a:xfrm>
            <a:off x="838200" y="1371600"/>
            <a:ext cx="7239000" cy="5181600"/>
          </a:xfrm>
        </p:spPr>
        <p:txBody>
          <a:bodyPr/>
          <a:lstStyle/>
          <a:p>
            <a:pPr algn="l"/>
            <a:r>
              <a:rPr lang="en-US" sz="2000" b="1" dirty="0" smtClean="0">
                <a:solidFill>
                  <a:schemeClr val="tx2"/>
                </a:solidFill>
                <a:effectLst>
                  <a:outerShdw blurRad="38100" dist="38100" dir="2700000" algn="tl">
                    <a:srgbClr val="000000">
                      <a:alpha val="43137"/>
                    </a:srgbClr>
                  </a:outerShdw>
                </a:effectLst>
              </a:rPr>
              <a:t>1. </a:t>
            </a:r>
            <a:r>
              <a:rPr lang="en-US" sz="2000" b="1" u="sng" dirty="0" smtClean="0">
                <a:solidFill>
                  <a:schemeClr val="tx2"/>
                </a:solidFill>
                <a:effectLst>
                  <a:outerShdw blurRad="38100" dist="38100" dir="2700000" algn="tl">
                    <a:srgbClr val="000000">
                      <a:alpha val="43137"/>
                    </a:srgbClr>
                  </a:outerShdw>
                </a:effectLst>
              </a:rPr>
              <a:t>Confidence</a:t>
            </a:r>
            <a:r>
              <a:rPr lang="en-US" sz="2000" b="1" dirty="0" smtClean="0">
                <a:solidFill>
                  <a:schemeClr val="tx2"/>
                </a:solidFill>
                <a:effectLst>
                  <a:outerShdw blurRad="38100" dist="38100" dir="2700000" algn="tl">
                    <a:srgbClr val="000000">
                      <a:alpha val="43137"/>
                    </a:srgbClr>
                  </a:outerShdw>
                </a:effectLst>
              </a:rPr>
              <a:t>: the new person must have confidence in you and know you will keep his secrets.</a:t>
            </a:r>
          </a:p>
          <a:p>
            <a:pPr algn="l"/>
            <a:endParaRPr lang="en-US" sz="2000" b="1" dirty="0" smtClean="0">
              <a:solidFill>
                <a:schemeClr val="tx2"/>
              </a:solidFill>
              <a:effectLst/>
            </a:endParaRPr>
          </a:p>
          <a:p>
            <a:pPr algn="l"/>
            <a:r>
              <a:rPr lang="en-US" sz="2000" b="1" dirty="0" smtClean="0">
                <a:solidFill>
                  <a:schemeClr val="tx2"/>
                </a:solidFill>
                <a:effectLst>
                  <a:outerShdw blurRad="38100" dist="38100" dir="2700000" algn="tl">
                    <a:srgbClr val="000000">
                      <a:alpha val="43137"/>
                    </a:srgbClr>
                  </a:outerShdw>
                </a:effectLst>
              </a:rPr>
              <a:t>2. </a:t>
            </a:r>
            <a:r>
              <a:rPr lang="en-US" sz="2000" b="1" u="sng" dirty="0" smtClean="0">
                <a:solidFill>
                  <a:schemeClr val="tx2"/>
                </a:solidFill>
                <a:effectLst>
                  <a:outerShdw blurRad="38100" dist="38100" dir="2700000" algn="tl">
                    <a:srgbClr val="000000">
                      <a:alpha val="43137"/>
                    </a:srgbClr>
                  </a:outerShdw>
                </a:effectLst>
              </a:rPr>
              <a:t>Confession</a:t>
            </a:r>
            <a:r>
              <a:rPr lang="en-US" sz="2000" b="1" dirty="0" smtClean="0">
                <a:solidFill>
                  <a:schemeClr val="tx2"/>
                </a:solidFill>
                <a:effectLst>
                  <a:outerShdw blurRad="38100" dist="38100" dir="2700000" algn="tl">
                    <a:srgbClr val="000000">
                      <a:alpha val="43137"/>
                    </a:srgbClr>
                  </a:outerShdw>
                </a:effectLst>
              </a:rPr>
              <a:t>: honesty about the real state of a person’s life.</a:t>
            </a:r>
          </a:p>
          <a:p>
            <a:pPr algn="l"/>
            <a:endParaRPr lang="en-US" sz="2000" b="1" dirty="0" smtClean="0">
              <a:solidFill>
                <a:schemeClr val="tx2"/>
              </a:solidFill>
              <a:effectLst>
                <a:outerShdw blurRad="38100" dist="38100" dir="2700000" algn="tl">
                  <a:srgbClr val="000000">
                    <a:alpha val="43137"/>
                  </a:srgbClr>
                </a:outerShdw>
              </a:effectLst>
            </a:endParaRPr>
          </a:p>
          <a:p>
            <a:pPr algn="l"/>
            <a:r>
              <a:rPr lang="en-US" sz="2000" b="1" dirty="0" smtClean="0">
                <a:solidFill>
                  <a:schemeClr val="tx2"/>
                </a:solidFill>
                <a:effectLst>
                  <a:outerShdw blurRad="38100" dist="38100" dir="2700000" algn="tl">
                    <a:srgbClr val="000000">
                      <a:alpha val="43137"/>
                    </a:srgbClr>
                  </a:outerShdw>
                </a:effectLst>
              </a:rPr>
              <a:t>3. </a:t>
            </a:r>
            <a:r>
              <a:rPr lang="en-US" sz="2000" b="1" u="sng" dirty="0" smtClean="0">
                <a:solidFill>
                  <a:schemeClr val="tx2"/>
                </a:solidFill>
                <a:effectLst>
                  <a:outerShdw blurRad="38100" dist="38100" dir="2700000" algn="tl">
                    <a:srgbClr val="000000">
                      <a:alpha val="43137"/>
                    </a:srgbClr>
                  </a:outerShdw>
                </a:effectLst>
              </a:rPr>
              <a:t>Conviction</a:t>
            </a:r>
            <a:r>
              <a:rPr lang="en-US" sz="2000" b="1" dirty="0" smtClean="0">
                <a:solidFill>
                  <a:schemeClr val="tx2"/>
                </a:solidFill>
                <a:effectLst>
                  <a:outerShdw blurRad="38100" dist="38100" dir="2700000" algn="tl">
                    <a:srgbClr val="000000">
                      <a:alpha val="43137"/>
                    </a:srgbClr>
                  </a:outerShdw>
                </a:effectLst>
              </a:rPr>
              <a:t>: admit the seriousness of his sin, and the need to be free of it.</a:t>
            </a:r>
          </a:p>
          <a:p>
            <a:pPr algn="l"/>
            <a:endParaRPr lang="en-US" sz="2000" b="1" dirty="0" smtClean="0">
              <a:solidFill>
                <a:schemeClr val="tx2"/>
              </a:solidFill>
              <a:effectLst>
                <a:outerShdw blurRad="38100" dist="38100" dir="2700000" algn="tl">
                  <a:srgbClr val="000000">
                    <a:alpha val="43137"/>
                  </a:srgbClr>
                </a:outerShdw>
              </a:effectLst>
            </a:endParaRPr>
          </a:p>
          <a:p>
            <a:pPr algn="l"/>
            <a:r>
              <a:rPr lang="en-US" sz="2000" b="1" dirty="0" smtClean="0">
                <a:solidFill>
                  <a:schemeClr val="tx2"/>
                </a:solidFill>
                <a:effectLst>
                  <a:outerShdw blurRad="38100" dist="38100" dir="2700000" algn="tl">
                    <a:srgbClr val="000000">
                      <a:alpha val="43137"/>
                    </a:srgbClr>
                  </a:outerShdw>
                </a:effectLst>
              </a:rPr>
              <a:t>4. </a:t>
            </a:r>
            <a:r>
              <a:rPr lang="en-US" sz="2000" b="1" u="sng" dirty="0" smtClean="0">
                <a:solidFill>
                  <a:schemeClr val="tx2"/>
                </a:solidFill>
                <a:effectLst>
                  <a:outerShdw blurRad="38100" dist="38100" dir="2700000" algn="tl">
                    <a:srgbClr val="000000">
                      <a:alpha val="43137"/>
                    </a:srgbClr>
                  </a:outerShdw>
                </a:effectLst>
              </a:rPr>
              <a:t>Conversion</a:t>
            </a:r>
            <a:r>
              <a:rPr lang="en-US" sz="2000" b="1" dirty="0" smtClean="0">
                <a:solidFill>
                  <a:schemeClr val="tx2"/>
                </a:solidFill>
                <a:effectLst>
                  <a:outerShdw blurRad="38100" dist="38100" dir="2700000" algn="tl">
                    <a:srgbClr val="000000">
                      <a:alpha val="43137"/>
                    </a:srgbClr>
                  </a:outerShdw>
                </a:effectLst>
              </a:rPr>
              <a:t>: the process must be of the person’s own free will in the decision to surrender to God.</a:t>
            </a:r>
          </a:p>
          <a:p>
            <a:pPr algn="l"/>
            <a:endParaRPr lang="en-US" sz="2000" b="1" dirty="0" smtClean="0">
              <a:solidFill>
                <a:schemeClr val="tx2"/>
              </a:solidFill>
              <a:effectLst>
                <a:outerShdw blurRad="38100" dist="38100" dir="2700000" algn="tl">
                  <a:srgbClr val="000000">
                    <a:alpha val="43137"/>
                  </a:srgbClr>
                </a:outerShdw>
              </a:effectLst>
            </a:endParaRPr>
          </a:p>
          <a:p>
            <a:pPr algn="l"/>
            <a:r>
              <a:rPr lang="en-US" sz="2000" b="1" dirty="0" smtClean="0">
                <a:solidFill>
                  <a:schemeClr val="tx2"/>
                </a:solidFill>
                <a:effectLst>
                  <a:outerShdw blurRad="38100" dist="38100" dir="2700000" algn="tl">
                    <a:srgbClr val="000000">
                      <a:alpha val="43137"/>
                    </a:srgbClr>
                  </a:outerShdw>
                </a:effectLst>
              </a:rPr>
              <a:t>5. </a:t>
            </a:r>
            <a:r>
              <a:rPr lang="en-US" sz="2000" b="1" u="sng" dirty="0" smtClean="0">
                <a:solidFill>
                  <a:schemeClr val="tx2"/>
                </a:solidFill>
                <a:effectLst>
                  <a:outerShdw blurRad="38100" dist="38100" dir="2700000" algn="tl">
                    <a:srgbClr val="000000">
                      <a:alpha val="43137"/>
                    </a:srgbClr>
                  </a:outerShdw>
                </a:effectLst>
              </a:rPr>
              <a:t>Continuance</a:t>
            </a:r>
            <a:r>
              <a:rPr lang="en-US" sz="2000" b="1" dirty="0" smtClean="0">
                <a:solidFill>
                  <a:schemeClr val="tx2"/>
                </a:solidFill>
                <a:effectLst>
                  <a:outerShdw blurRad="38100" dist="38100" dir="2700000" algn="tl">
                    <a:srgbClr val="000000">
                      <a:alpha val="43137"/>
                    </a:srgbClr>
                  </a:outerShdw>
                </a:effectLst>
              </a:rPr>
              <a:t>: you are responsible as a Life Changer to help the new person become all that God wants him to be.</a:t>
            </a:r>
            <a:endParaRPr lang="en-US" sz="2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The 12 Steps</a:t>
            </a:r>
            <a:endParaRPr lang="en-US" b="1" dirty="0">
              <a:latin typeface="Times New Roman" pitchFamily="18" charset="0"/>
              <a:cs typeface="Times New Roman" pitchFamily="18" charset="0"/>
            </a:endParaRPr>
          </a:p>
        </p:txBody>
      </p:sp>
      <p:sp>
        <p:nvSpPr>
          <p:cNvPr id="7" name="Subtitle 6"/>
          <p:cNvSpPr>
            <a:spLocks noGrp="1"/>
          </p:cNvSpPr>
          <p:nvPr>
            <p:ph type="subTitle" idx="1"/>
          </p:nvPr>
        </p:nvSpPr>
        <p:spPr>
          <a:xfrm>
            <a:off x="609600" y="1295400"/>
            <a:ext cx="7239000" cy="5181600"/>
          </a:xfrm>
        </p:spPr>
        <p:txBody>
          <a:bodyPr/>
          <a:lstStyle/>
          <a:p>
            <a:pPr algn="l"/>
            <a:r>
              <a:rPr lang="en-US" sz="1300" b="1" dirty="0" smtClean="0">
                <a:solidFill>
                  <a:schemeClr val="tx2"/>
                </a:solidFill>
                <a:effectLst>
                  <a:outerShdw blurRad="38100" dist="38100" dir="2700000" algn="tl">
                    <a:srgbClr val="000000">
                      <a:alpha val="43137"/>
                    </a:srgbClr>
                  </a:outerShdw>
                </a:effectLst>
              </a:rPr>
              <a:t>Step 1: “We admitted we were </a:t>
            </a:r>
            <a:r>
              <a:rPr lang="en-US" sz="1300" b="1" dirty="0" smtClean="0">
                <a:solidFill>
                  <a:srgbClr val="FFC000"/>
                </a:solidFill>
                <a:effectLst>
                  <a:outerShdw blurRad="38100" dist="38100" dir="2700000" algn="tl">
                    <a:srgbClr val="000000">
                      <a:alpha val="43137"/>
                    </a:srgbClr>
                  </a:outerShdw>
                </a:effectLst>
              </a:rPr>
              <a:t>powerless over alcohol</a:t>
            </a:r>
            <a:r>
              <a:rPr lang="en-US" sz="1300" b="1" dirty="0" smtClean="0">
                <a:solidFill>
                  <a:schemeClr val="tx2"/>
                </a:solidFill>
                <a:effectLst>
                  <a:outerShdw blurRad="38100" dist="38100" dir="2700000" algn="tl">
                    <a:srgbClr val="000000">
                      <a:alpha val="43137"/>
                    </a:srgbClr>
                  </a:outerShdw>
                </a:effectLst>
              </a:rPr>
              <a:t>, that our lives had become unmanageable.”</a:t>
            </a:r>
          </a:p>
          <a:p>
            <a:pPr algn="l"/>
            <a:r>
              <a:rPr lang="en-US" sz="1300" b="1" dirty="0" smtClean="0">
                <a:solidFill>
                  <a:schemeClr val="tx2"/>
                </a:solidFill>
                <a:effectLst>
                  <a:outerShdw blurRad="38100" dist="38100" dir="2700000" algn="tl">
                    <a:srgbClr val="000000">
                      <a:alpha val="43137"/>
                    </a:srgbClr>
                  </a:outerShdw>
                </a:effectLst>
              </a:rPr>
              <a:t>Step 2: “Came to believe that a </a:t>
            </a:r>
            <a:r>
              <a:rPr lang="en-US" sz="1300" b="1" dirty="0" smtClean="0">
                <a:solidFill>
                  <a:srgbClr val="FFC000"/>
                </a:solidFill>
                <a:effectLst>
                  <a:outerShdw blurRad="38100" dist="38100" dir="2700000" algn="tl">
                    <a:srgbClr val="000000">
                      <a:alpha val="43137"/>
                    </a:srgbClr>
                  </a:outerShdw>
                </a:effectLst>
              </a:rPr>
              <a:t>Power greater than ourselves could restore us to sanity</a:t>
            </a:r>
            <a:r>
              <a:rPr lang="en-US" sz="1300" b="1" dirty="0" smtClean="0">
                <a:solidFill>
                  <a:schemeClr val="tx2"/>
                </a:solidFill>
                <a:effectLst>
                  <a:outerShdw blurRad="38100" dist="38100" dir="2700000" algn="tl">
                    <a:srgbClr val="000000">
                      <a:alpha val="43137"/>
                    </a:srgbClr>
                  </a:outerShdw>
                </a:effectLst>
              </a:rPr>
              <a:t>.”</a:t>
            </a:r>
          </a:p>
          <a:p>
            <a:pPr algn="l"/>
            <a:r>
              <a:rPr lang="en-US" sz="1300" b="1" dirty="0" smtClean="0">
                <a:solidFill>
                  <a:schemeClr val="tx2"/>
                </a:solidFill>
                <a:effectLst>
                  <a:outerShdw blurRad="38100" dist="38100" dir="2700000" algn="tl">
                    <a:srgbClr val="000000">
                      <a:alpha val="43137"/>
                    </a:srgbClr>
                  </a:outerShdw>
                </a:effectLst>
              </a:rPr>
              <a:t>Step 3: “Made a decision to </a:t>
            </a:r>
            <a:r>
              <a:rPr lang="en-US" sz="1300" b="1" dirty="0" smtClean="0">
                <a:solidFill>
                  <a:srgbClr val="FFC000"/>
                </a:solidFill>
                <a:effectLst>
                  <a:outerShdw blurRad="38100" dist="38100" dir="2700000" algn="tl">
                    <a:srgbClr val="000000">
                      <a:alpha val="43137"/>
                    </a:srgbClr>
                  </a:outerShdw>
                </a:effectLst>
              </a:rPr>
              <a:t>turn our will and our lives over to the care of God </a:t>
            </a:r>
            <a:r>
              <a:rPr lang="en-US" sz="1300" b="1" dirty="0" smtClean="0">
                <a:solidFill>
                  <a:schemeClr val="tx2"/>
                </a:solidFill>
                <a:effectLst>
                  <a:outerShdw blurRad="38100" dist="38100" dir="2700000" algn="tl">
                    <a:srgbClr val="000000">
                      <a:alpha val="43137"/>
                    </a:srgbClr>
                  </a:outerShdw>
                </a:effectLst>
              </a:rPr>
              <a:t>as we understood God.”</a:t>
            </a:r>
          </a:p>
          <a:p>
            <a:pPr algn="l"/>
            <a:r>
              <a:rPr lang="en-US" sz="1300" b="1" dirty="0" smtClean="0">
                <a:solidFill>
                  <a:schemeClr val="tx2"/>
                </a:solidFill>
                <a:effectLst>
                  <a:outerShdw blurRad="38100" dist="38100" dir="2700000" algn="tl">
                    <a:srgbClr val="000000">
                      <a:alpha val="43137"/>
                    </a:srgbClr>
                  </a:outerShdw>
                </a:effectLst>
              </a:rPr>
              <a:t>Step 4: “Made a searching and fearless moral inventory of ourselves.”</a:t>
            </a:r>
          </a:p>
          <a:p>
            <a:pPr algn="l"/>
            <a:r>
              <a:rPr lang="en-US" sz="1300" b="1" dirty="0" smtClean="0">
                <a:solidFill>
                  <a:schemeClr val="tx2"/>
                </a:solidFill>
                <a:effectLst>
                  <a:outerShdw blurRad="38100" dist="38100" dir="2700000" algn="tl">
                    <a:srgbClr val="000000">
                      <a:alpha val="43137"/>
                    </a:srgbClr>
                  </a:outerShdw>
                </a:effectLst>
              </a:rPr>
              <a:t>Step 5: “Admitted to God, to ourselves, and to another human being the exact nature of our wrongs.”</a:t>
            </a:r>
          </a:p>
          <a:p>
            <a:pPr algn="l"/>
            <a:r>
              <a:rPr lang="en-US" sz="1300" b="1" dirty="0" smtClean="0">
                <a:solidFill>
                  <a:schemeClr val="tx2"/>
                </a:solidFill>
                <a:effectLst>
                  <a:outerShdw blurRad="38100" dist="38100" dir="2700000" algn="tl">
                    <a:srgbClr val="000000">
                      <a:alpha val="43137"/>
                    </a:srgbClr>
                  </a:outerShdw>
                </a:effectLst>
              </a:rPr>
              <a:t>Step 6: “Were entirely </a:t>
            </a:r>
            <a:r>
              <a:rPr lang="en-US" sz="1300" b="1" dirty="0" smtClean="0">
                <a:solidFill>
                  <a:srgbClr val="FFC000"/>
                </a:solidFill>
                <a:effectLst>
                  <a:outerShdw blurRad="38100" dist="38100" dir="2700000" algn="tl">
                    <a:srgbClr val="000000">
                      <a:alpha val="43137"/>
                    </a:srgbClr>
                  </a:outerShdw>
                </a:effectLst>
              </a:rPr>
              <a:t>ready to have God remove all these defects of character</a:t>
            </a:r>
            <a:r>
              <a:rPr lang="en-US" sz="1300" b="1" dirty="0" smtClean="0">
                <a:solidFill>
                  <a:schemeClr val="tx2"/>
                </a:solidFill>
                <a:effectLst>
                  <a:outerShdw blurRad="38100" dist="38100" dir="2700000" algn="tl">
                    <a:srgbClr val="000000">
                      <a:alpha val="43137"/>
                    </a:srgbClr>
                  </a:outerShdw>
                </a:effectLst>
              </a:rPr>
              <a:t>.”</a:t>
            </a:r>
          </a:p>
          <a:p>
            <a:pPr algn="l"/>
            <a:r>
              <a:rPr lang="en-US" sz="1300" b="1" dirty="0" smtClean="0">
                <a:solidFill>
                  <a:schemeClr val="tx2"/>
                </a:solidFill>
                <a:effectLst>
                  <a:outerShdw blurRad="38100" dist="38100" dir="2700000" algn="tl">
                    <a:srgbClr val="000000">
                      <a:alpha val="43137"/>
                    </a:srgbClr>
                  </a:outerShdw>
                </a:effectLst>
              </a:rPr>
              <a:t>Step 7: “Humbly </a:t>
            </a:r>
            <a:r>
              <a:rPr lang="en-US" sz="1300" b="1" dirty="0" smtClean="0">
                <a:solidFill>
                  <a:srgbClr val="FFC000"/>
                </a:solidFill>
                <a:effectLst>
                  <a:outerShdw blurRad="38100" dist="38100" dir="2700000" algn="tl">
                    <a:srgbClr val="000000">
                      <a:alpha val="43137"/>
                    </a:srgbClr>
                  </a:outerShdw>
                </a:effectLst>
              </a:rPr>
              <a:t>asked God to remove our shortcomings</a:t>
            </a:r>
            <a:r>
              <a:rPr lang="en-US" sz="1300" b="1" dirty="0" smtClean="0">
                <a:solidFill>
                  <a:schemeClr val="tx2"/>
                </a:solidFill>
                <a:effectLst>
                  <a:outerShdw blurRad="38100" dist="38100" dir="2700000" algn="tl">
                    <a:srgbClr val="000000">
                      <a:alpha val="43137"/>
                    </a:srgbClr>
                  </a:outerShdw>
                </a:effectLst>
              </a:rPr>
              <a:t>.”</a:t>
            </a:r>
          </a:p>
          <a:p>
            <a:pPr algn="l"/>
            <a:r>
              <a:rPr lang="en-US" sz="1300" b="1" dirty="0" smtClean="0">
                <a:solidFill>
                  <a:schemeClr val="tx2"/>
                </a:solidFill>
                <a:effectLst>
                  <a:outerShdw blurRad="38100" dist="38100" dir="2700000" algn="tl">
                    <a:srgbClr val="000000">
                      <a:alpha val="43137"/>
                    </a:srgbClr>
                  </a:outerShdw>
                </a:effectLst>
              </a:rPr>
              <a:t>Step 8: “Made a list of all persons we had harmed and became willing to make amends to them all.”</a:t>
            </a:r>
          </a:p>
          <a:p>
            <a:pPr algn="l"/>
            <a:r>
              <a:rPr lang="en-US" sz="1300" b="1" dirty="0" smtClean="0">
                <a:solidFill>
                  <a:schemeClr val="tx2"/>
                </a:solidFill>
                <a:effectLst>
                  <a:outerShdw blurRad="38100" dist="38100" dir="2700000" algn="tl">
                    <a:srgbClr val="000000">
                      <a:alpha val="43137"/>
                    </a:srgbClr>
                  </a:outerShdw>
                </a:effectLst>
              </a:rPr>
              <a:t>Step 9: “Made direct amends to such people wherever possible, except when to do so would injure them or others.”</a:t>
            </a:r>
          </a:p>
          <a:p>
            <a:pPr algn="l"/>
            <a:r>
              <a:rPr lang="en-US" sz="1300" b="1" dirty="0" smtClean="0">
                <a:solidFill>
                  <a:schemeClr val="tx2"/>
                </a:solidFill>
                <a:effectLst>
                  <a:outerShdw blurRad="38100" dist="38100" dir="2700000" algn="tl">
                    <a:srgbClr val="000000">
                      <a:alpha val="43137"/>
                    </a:srgbClr>
                  </a:outerShdw>
                </a:effectLst>
              </a:rPr>
              <a:t>Step 10: “Continued to take personal inventory, and when we were wrong promptly admitted it.”</a:t>
            </a:r>
          </a:p>
          <a:p>
            <a:pPr algn="l"/>
            <a:r>
              <a:rPr lang="en-US" sz="1300" b="1" dirty="0" smtClean="0">
                <a:solidFill>
                  <a:schemeClr val="tx2"/>
                </a:solidFill>
                <a:effectLst>
                  <a:outerShdw blurRad="38100" dist="38100" dir="2700000" algn="tl">
                    <a:srgbClr val="000000">
                      <a:alpha val="43137"/>
                    </a:srgbClr>
                  </a:outerShdw>
                </a:effectLst>
              </a:rPr>
              <a:t>Step 11: “Sought through prayer and meditation to improve our conscious contact with God as we understood God, praying only for knowledge of God’s will for us and the power to carry that out.”</a:t>
            </a:r>
          </a:p>
          <a:p>
            <a:pPr algn="l"/>
            <a:r>
              <a:rPr lang="en-US" sz="1300" b="1" dirty="0" smtClean="0">
                <a:solidFill>
                  <a:schemeClr val="tx2"/>
                </a:solidFill>
                <a:effectLst>
                  <a:outerShdw blurRad="38100" dist="38100" dir="2700000" algn="tl">
                    <a:srgbClr val="000000">
                      <a:alpha val="43137"/>
                    </a:srgbClr>
                  </a:outerShdw>
                </a:effectLst>
              </a:rPr>
              <a:t>Step 12: “Having had a spiritual awakening as the result of these steps, we tried to carry this message to other addicts and to practice these principles in all our affairs.”</a:t>
            </a:r>
            <a:endParaRPr lang="en-US" sz="13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Research on A.A.</a:t>
            </a:r>
            <a:endParaRPr lang="en-US" b="1" dirty="0">
              <a:latin typeface="Times New Roman" pitchFamily="18" charset="0"/>
              <a:cs typeface="Times New Roman" pitchFamily="18" charset="0"/>
            </a:endParaRPr>
          </a:p>
        </p:txBody>
      </p:sp>
      <p:sp>
        <p:nvSpPr>
          <p:cNvPr id="7" name="Subtitle 6"/>
          <p:cNvSpPr>
            <a:spLocks noGrp="1"/>
          </p:cNvSpPr>
          <p:nvPr>
            <p:ph type="subTitle" idx="1"/>
          </p:nvPr>
        </p:nvSpPr>
        <p:spPr>
          <a:xfrm>
            <a:off x="1066800" y="1219200"/>
            <a:ext cx="7239000" cy="5257800"/>
          </a:xfrm>
        </p:spPr>
        <p:txBody>
          <a:bodyPr/>
          <a:lstStyle/>
          <a:p>
            <a:pPr algn="l"/>
            <a:r>
              <a:rPr lang="en-US" sz="2400" b="1" u="sng" dirty="0" smtClean="0"/>
              <a:t>Smith (1985, 1986)</a:t>
            </a:r>
          </a:p>
          <a:p>
            <a:pPr algn="l"/>
            <a:endParaRPr lang="en-US" sz="2400" b="1" dirty="0" smtClean="0"/>
          </a:p>
          <a:p>
            <a:pPr algn="l"/>
            <a:r>
              <a:rPr lang="en-US" sz="2000" b="1" dirty="0" smtClean="0"/>
              <a:t>78 women (79%)</a:t>
            </a:r>
          </a:p>
          <a:p>
            <a:pPr algn="l"/>
            <a:r>
              <a:rPr lang="en-US" sz="2000" b="1" dirty="0" smtClean="0"/>
              <a:t>137 men (61%)</a:t>
            </a:r>
          </a:p>
          <a:p>
            <a:pPr algn="l"/>
            <a:r>
              <a:rPr lang="en-US" sz="2000" b="1" dirty="0" smtClean="0"/>
              <a:t>Control group (3%, 5%)</a:t>
            </a:r>
          </a:p>
          <a:p>
            <a:pPr algn="l"/>
            <a:endParaRPr lang="en-US" sz="2400" b="1" dirty="0" smtClean="0"/>
          </a:p>
          <a:p>
            <a:pPr algn="l"/>
            <a:r>
              <a:rPr lang="en-US" sz="2400" b="1" dirty="0" smtClean="0"/>
              <a:t>Later evaluation found that A.A. wasn’t the only treatment subjects received.</a:t>
            </a:r>
          </a:p>
          <a:p>
            <a:pPr algn="l"/>
            <a:endParaRPr lang="en-US" sz="2400" dirty="0" smtClean="0">
              <a:solidFill>
                <a:schemeClr val="tx2"/>
              </a:solidFill>
              <a:effectLst/>
            </a:endParaRPr>
          </a:p>
          <a:p>
            <a:pPr algn="l"/>
            <a:endParaRPr lang="en-US" sz="1200" dirty="0" smtClean="0">
              <a:solidFill>
                <a:schemeClr val="tx2"/>
              </a:solidFill>
              <a:effectLst/>
            </a:endParaRPr>
          </a:p>
          <a:p>
            <a:pPr algn="l"/>
            <a:r>
              <a:rPr lang="en-US" sz="1200" dirty="0" smtClean="0">
                <a:solidFill>
                  <a:schemeClr val="tx2"/>
                </a:solidFill>
                <a:effectLst/>
              </a:rPr>
              <a:t>------------------------------------------------------------------------------------------------------------------------------</a:t>
            </a:r>
          </a:p>
          <a:p>
            <a:pPr algn="l"/>
            <a:r>
              <a:rPr lang="en-US" sz="1200" b="1" dirty="0" smtClean="0"/>
              <a:t>Smith, D. I. (1986). Evaluation of a residential AA program for women. </a:t>
            </a:r>
            <a:r>
              <a:rPr lang="en-US" sz="1200" b="1" i="1" dirty="0" smtClean="0"/>
              <a:t>Alcohol </a:t>
            </a:r>
          </a:p>
          <a:p>
            <a:pPr algn="l"/>
            <a:r>
              <a:rPr lang="en-US" sz="1200" b="1" i="1" dirty="0" smtClean="0"/>
              <a:t>        and Alcoholism, 20,</a:t>
            </a:r>
            <a:r>
              <a:rPr lang="en-US" sz="1200" b="1" dirty="0" smtClean="0"/>
              <a:t> 315-327.</a:t>
            </a:r>
          </a:p>
          <a:p>
            <a:pPr algn="l"/>
            <a:r>
              <a:rPr lang="en-US" sz="1200" b="1" dirty="0" smtClean="0"/>
              <a:t>Smith, D. I. (1985). Evaluation of a residential AA program. </a:t>
            </a:r>
            <a:r>
              <a:rPr lang="en-US" sz="1200" b="1" i="1" dirty="0" smtClean="0"/>
              <a:t>International  </a:t>
            </a:r>
          </a:p>
          <a:p>
            <a:pPr algn="l"/>
            <a:r>
              <a:rPr lang="en-US" sz="1200" b="1" i="1" dirty="0" smtClean="0"/>
              <a:t>       Journal of the  Addictions, 21,</a:t>
            </a:r>
            <a:r>
              <a:rPr lang="en-US" sz="1200" b="1" dirty="0" smtClean="0"/>
              <a:t> 33-49.</a:t>
            </a:r>
            <a:endParaRPr lang="en-US" sz="1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Research on A.A.</a:t>
            </a:r>
            <a:endParaRPr lang="en-US" b="1" dirty="0">
              <a:latin typeface="Times New Roman" pitchFamily="18" charset="0"/>
              <a:cs typeface="Times New Roman" pitchFamily="18" charset="0"/>
            </a:endParaRPr>
          </a:p>
        </p:txBody>
      </p:sp>
      <p:sp>
        <p:nvSpPr>
          <p:cNvPr id="7" name="Subtitle 6"/>
          <p:cNvSpPr>
            <a:spLocks noGrp="1"/>
          </p:cNvSpPr>
          <p:nvPr>
            <p:ph type="subTitle" idx="1"/>
          </p:nvPr>
        </p:nvSpPr>
        <p:spPr>
          <a:xfrm>
            <a:off x="1066800" y="1219200"/>
            <a:ext cx="7239000" cy="5257800"/>
          </a:xfrm>
        </p:spPr>
        <p:txBody>
          <a:bodyPr/>
          <a:lstStyle/>
          <a:p>
            <a:pPr algn="l"/>
            <a:r>
              <a:rPr lang="en-US" sz="2400" b="1" u="sng" dirty="0" err="1" smtClean="0"/>
              <a:t>Toningan</a:t>
            </a:r>
            <a:r>
              <a:rPr lang="en-US" sz="2400" b="1" u="sng" dirty="0" smtClean="0"/>
              <a:t>, et al. (2000)</a:t>
            </a:r>
          </a:p>
          <a:p>
            <a:pPr algn="l"/>
            <a:endParaRPr lang="en-US" sz="2400" b="1" dirty="0" smtClean="0"/>
          </a:p>
          <a:p>
            <a:pPr algn="l"/>
            <a:r>
              <a:rPr lang="en-US" sz="2000" b="1" dirty="0" smtClean="0"/>
              <a:t>Positive treatment outcome was significantly tied to a single factor:</a:t>
            </a:r>
          </a:p>
          <a:p>
            <a:pPr algn="l"/>
            <a:r>
              <a:rPr lang="en-US" sz="2000" b="1" dirty="0" smtClean="0"/>
              <a:t> </a:t>
            </a:r>
          </a:p>
          <a:p>
            <a:pPr algn="l"/>
            <a:r>
              <a:rPr lang="en-US" sz="2000" b="1" dirty="0" smtClean="0"/>
              <a:t>	- </a:t>
            </a:r>
            <a:r>
              <a:rPr lang="en-US" sz="2000" b="1" i="1" dirty="0" smtClean="0"/>
              <a:t>“clients’ ratings of the conceptual and </a:t>
            </a:r>
          </a:p>
          <a:p>
            <a:pPr algn="l"/>
            <a:r>
              <a:rPr lang="en-US" sz="2000" b="1" i="1" dirty="0" smtClean="0"/>
              <a:t>	spiritual underpinnings of A.A.”</a:t>
            </a:r>
          </a:p>
          <a:p>
            <a:pPr algn="l"/>
            <a:endParaRPr lang="en-US" sz="2400" b="1" dirty="0" smtClean="0"/>
          </a:p>
          <a:p>
            <a:pPr algn="l"/>
            <a:endParaRPr lang="en-US" sz="1200" dirty="0" smtClean="0">
              <a:solidFill>
                <a:schemeClr val="tx2"/>
              </a:solidFill>
              <a:effectLst/>
            </a:endParaRPr>
          </a:p>
          <a:p>
            <a:pPr algn="l"/>
            <a:endParaRPr lang="en-US" sz="1200" dirty="0" smtClean="0">
              <a:solidFill>
                <a:schemeClr val="tx2"/>
              </a:solidFill>
              <a:effectLst/>
            </a:endParaRPr>
          </a:p>
          <a:p>
            <a:pPr algn="l"/>
            <a:r>
              <a:rPr lang="en-US" sz="1200" dirty="0" smtClean="0">
                <a:solidFill>
                  <a:schemeClr val="tx2"/>
                </a:solidFill>
                <a:effectLst/>
              </a:rPr>
              <a:t>------------------------------------------------------------------------------------------------------------------------------</a:t>
            </a:r>
          </a:p>
          <a:p>
            <a:pPr algn="l"/>
            <a:r>
              <a:rPr lang="en-US" sz="1200" b="1" dirty="0" err="1" smtClean="0"/>
              <a:t>Toningan</a:t>
            </a:r>
            <a:r>
              <a:rPr lang="en-US" sz="1200" b="1" dirty="0" smtClean="0"/>
              <a:t>, J. W., Miller, W. R, &amp; Connors, G. J. (2000). Project MATCH client impressions </a:t>
            </a:r>
          </a:p>
          <a:p>
            <a:pPr algn="l"/>
            <a:r>
              <a:rPr lang="en-US" sz="1200" b="1" dirty="0" smtClean="0"/>
              <a:t>         about Alcoholics Anonymous: Measurement issues and relationship to treatment </a:t>
            </a:r>
          </a:p>
          <a:p>
            <a:pPr algn="l"/>
            <a:r>
              <a:rPr lang="en-US" sz="1200" b="1" dirty="0" smtClean="0"/>
              <a:t>         outcomes. </a:t>
            </a:r>
            <a:r>
              <a:rPr lang="en-US" sz="1200" b="1" i="1" dirty="0" smtClean="0"/>
              <a:t>Alcoholism Treatment Quarterly, 18,</a:t>
            </a:r>
            <a:r>
              <a:rPr lang="en-US" sz="1200" b="1" dirty="0" smtClean="0"/>
              <a:t> 25-41.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noFill/>
          <a:ln>
            <a:solidFill>
              <a:schemeClr val="tx1"/>
            </a:solidFill>
          </a:ln>
        </p:spPr>
        <p:txBody>
          <a:bodyPr/>
          <a:lstStyle/>
          <a:p>
            <a:r>
              <a:rPr lang="en-US" b="1" dirty="0" smtClean="0">
                <a:latin typeface="Times New Roman" pitchFamily="18" charset="0"/>
                <a:cs typeface="Times New Roman" pitchFamily="18" charset="0"/>
              </a:rPr>
              <a:t>Research on A.A.</a:t>
            </a:r>
            <a:endParaRPr lang="en-US" b="1" dirty="0">
              <a:latin typeface="Times New Roman" pitchFamily="18" charset="0"/>
              <a:cs typeface="Times New Roman" pitchFamily="18" charset="0"/>
            </a:endParaRPr>
          </a:p>
        </p:txBody>
      </p:sp>
      <p:pic>
        <p:nvPicPr>
          <p:cNvPr id="5" name="EllenBeth - AA and Religion.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533400" y="1219200"/>
            <a:ext cx="8001000"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4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BAD TEACHING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BAD TEACHING</a:t>
            </a:r>
            <a:endParaRPr lang="en-US" b="1" dirty="0">
              <a:latin typeface="Times New Roman" pitchFamily="18" charset="0"/>
              <a:cs typeface="Times New Roman" pitchFamily="18" charset="0"/>
            </a:endParaRPr>
          </a:p>
        </p:txBody>
      </p:sp>
      <p:pic>
        <p:nvPicPr>
          <p:cNvPr id="5" name="Picture 4" descr="Stanford Prison Study-horz.jpg"/>
          <p:cNvPicPr>
            <a:picLocks noChangeAspect="1"/>
          </p:cNvPicPr>
          <p:nvPr/>
        </p:nvPicPr>
        <p:blipFill>
          <a:blip r:embed="rId3" cstate="print"/>
          <a:stretch>
            <a:fillRect/>
          </a:stretch>
        </p:blipFill>
        <p:spPr>
          <a:xfrm>
            <a:off x="685800" y="1219200"/>
            <a:ext cx="2976970" cy="1676400"/>
          </a:xfrm>
          <a:prstGeom prst="rect">
            <a:avLst/>
          </a:prstGeom>
        </p:spPr>
      </p:pic>
      <p:sp>
        <p:nvSpPr>
          <p:cNvPr id="6" name="Subtitle 8"/>
          <p:cNvSpPr txBox="1">
            <a:spLocks/>
          </p:cNvSpPr>
          <p:nvPr/>
        </p:nvSpPr>
        <p:spPr bwMode="auto">
          <a:xfrm>
            <a:off x="533400" y="29718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Stanford Prison Study</a:t>
            </a:r>
          </a:p>
        </p:txBody>
      </p:sp>
      <p:pic>
        <p:nvPicPr>
          <p:cNvPr id="7" name="Picture 6" descr="Freud.jpg"/>
          <p:cNvPicPr>
            <a:picLocks noChangeAspect="1"/>
          </p:cNvPicPr>
          <p:nvPr/>
        </p:nvPicPr>
        <p:blipFill>
          <a:blip r:embed="rId4" cstate="print"/>
          <a:stretch>
            <a:fillRect/>
          </a:stretch>
        </p:blipFill>
        <p:spPr>
          <a:xfrm>
            <a:off x="5641667" y="1143000"/>
            <a:ext cx="2511733" cy="1828800"/>
          </a:xfrm>
          <a:prstGeom prst="rect">
            <a:avLst/>
          </a:prstGeom>
        </p:spPr>
      </p:pic>
      <p:sp>
        <p:nvSpPr>
          <p:cNvPr id="10" name="Subtitle 8"/>
          <p:cNvSpPr txBox="1">
            <a:spLocks/>
          </p:cNvSpPr>
          <p:nvPr/>
        </p:nvSpPr>
        <p:spPr bwMode="auto">
          <a:xfrm>
            <a:off x="5181600" y="30480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Sigmund Freud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BAD TEACHING</a:t>
            </a:r>
            <a:endParaRPr lang="en-US" b="1" dirty="0">
              <a:latin typeface="Times New Roman" pitchFamily="18" charset="0"/>
              <a:cs typeface="Times New Roman" pitchFamily="18" charset="0"/>
            </a:endParaRPr>
          </a:p>
        </p:txBody>
      </p:sp>
      <p:pic>
        <p:nvPicPr>
          <p:cNvPr id="5" name="Picture 4" descr="Stanford Prison Study-horz.jpg"/>
          <p:cNvPicPr>
            <a:picLocks noChangeAspect="1"/>
          </p:cNvPicPr>
          <p:nvPr/>
        </p:nvPicPr>
        <p:blipFill>
          <a:blip r:embed="rId3" cstate="print"/>
          <a:stretch>
            <a:fillRect/>
          </a:stretch>
        </p:blipFill>
        <p:spPr>
          <a:xfrm>
            <a:off x="685800" y="1219200"/>
            <a:ext cx="2976970" cy="1676400"/>
          </a:xfrm>
          <a:prstGeom prst="rect">
            <a:avLst/>
          </a:prstGeom>
        </p:spPr>
      </p:pic>
      <p:sp>
        <p:nvSpPr>
          <p:cNvPr id="6" name="Subtitle 8"/>
          <p:cNvSpPr txBox="1">
            <a:spLocks/>
          </p:cNvSpPr>
          <p:nvPr/>
        </p:nvSpPr>
        <p:spPr bwMode="auto">
          <a:xfrm>
            <a:off x="533400" y="29718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Stanford Prison Study</a:t>
            </a:r>
          </a:p>
        </p:txBody>
      </p:sp>
      <p:pic>
        <p:nvPicPr>
          <p:cNvPr id="7" name="Picture 6" descr="Freud.jpg"/>
          <p:cNvPicPr>
            <a:picLocks noChangeAspect="1"/>
          </p:cNvPicPr>
          <p:nvPr/>
        </p:nvPicPr>
        <p:blipFill>
          <a:blip r:embed="rId4" cstate="print"/>
          <a:stretch>
            <a:fillRect/>
          </a:stretch>
        </p:blipFill>
        <p:spPr>
          <a:xfrm>
            <a:off x="5641667" y="1143000"/>
            <a:ext cx="2511733" cy="1828800"/>
          </a:xfrm>
          <a:prstGeom prst="rect">
            <a:avLst/>
          </a:prstGeom>
        </p:spPr>
      </p:pic>
      <p:sp>
        <p:nvSpPr>
          <p:cNvPr id="10" name="Subtitle 8"/>
          <p:cNvSpPr txBox="1">
            <a:spLocks/>
          </p:cNvSpPr>
          <p:nvPr/>
        </p:nvSpPr>
        <p:spPr bwMode="auto">
          <a:xfrm>
            <a:off x="5181600" y="30480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Sigmund Freud</a:t>
            </a:r>
          </a:p>
        </p:txBody>
      </p:sp>
      <p:pic>
        <p:nvPicPr>
          <p:cNvPr id="11" name="Picture 10" descr="Milgram Machine.png"/>
          <p:cNvPicPr>
            <a:picLocks noChangeAspect="1"/>
          </p:cNvPicPr>
          <p:nvPr/>
        </p:nvPicPr>
        <p:blipFill>
          <a:blip r:embed="rId5" cstate="print"/>
          <a:stretch>
            <a:fillRect/>
          </a:stretch>
        </p:blipFill>
        <p:spPr>
          <a:xfrm>
            <a:off x="3352800" y="3352800"/>
            <a:ext cx="2457450" cy="2978727"/>
          </a:xfrm>
          <a:prstGeom prst="rect">
            <a:avLst/>
          </a:prstGeom>
          <a:ln>
            <a:solidFill>
              <a:schemeClr val="tx2"/>
            </a:solidFill>
          </a:ln>
        </p:spPr>
      </p:pic>
      <p:sp>
        <p:nvSpPr>
          <p:cNvPr id="12" name="Subtitle 8"/>
          <p:cNvSpPr txBox="1">
            <a:spLocks/>
          </p:cNvSpPr>
          <p:nvPr/>
        </p:nvSpPr>
        <p:spPr bwMode="auto">
          <a:xfrm>
            <a:off x="2819400" y="64008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Milgram Obedience Study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Milgram Obedience Study</a:t>
            </a:r>
            <a:endParaRPr lang="en-US" b="1" dirty="0">
              <a:latin typeface="Times New Roman" pitchFamily="18" charset="0"/>
              <a:cs typeface="Times New Roman" pitchFamily="18" charset="0"/>
            </a:endParaRPr>
          </a:p>
        </p:txBody>
      </p:sp>
      <p:pic>
        <p:nvPicPr>
          <p:cNvPr id="4" name="Milgram.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685800" y="1219200"/>
            <a:ext cx="78867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6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2005 Survey of Psych Teachers</a:t>
            </a:r>
            <a:endParaRPr lang="en-US" b="1" dirty="0">
              <a:latin typeface="Times New Roman" pitchFamily="18" charset="0"/>
              <a:cs typeface="Times New Roman" pitchFamily="18" charset="0"/>
            </a:endParaRPr>
          </a:p>
        </p:txBody>
      </p:sp>
      <p:sp>
        <p:nvSpPr>
          <p:cNvPr id="4" name="Subtitle 8"/>
          <p:cNvSpPr>
            <a:spLocks noGrp="1"/>
          </p:cNvSpPr>
          <p:nvPr>
            <p:ph type="subTitle" idx="1"/>
          </p:nvPr>
        </p:nvSpPr>
        <p:spPr>
          <a:xfrm>
            <a:off x="381000" y="1524000"/>
            <a:ext cx="8305800" cy="3200400"/>
          </a:xfrm>
          <a:ln>
            <a:solidFill>
              <a:schemeClr val="tx2"/>
            </a:solidFill>
          </a:ln>
        </p:spPr>
        <p:txBody>
          <a:bodyPr/>
          <a:lstStyle/>
          <a:p>
            <a:pPr marL="514350" indent="-514350">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Sample of high school and college psychology teachers.</a:t>
            </a:r>
          </a:p>
          <a:p>
            <a:pPr marL="514350" indent="-514350">
              <a:spcBef>
                <a:spcPts val="0"/>
              </a:spcBef>
            </a:pPr>
            <a:r>
              <a:rPr lang="en-US" sz="2800" b="1" dirty="0" smtClean="0">
                <a:solidFill>
                  <a:schemeClr val="accent4">
                    <a:lumMod val="20000"/>
                    <a:lumOff val="80000"/>
                  </a:schemeClr>
                </a:solidFill>
                <a:latin typeface="Times New Roman" pitchFamily="18" charset="0"/>
                <a:cs typeface="Times New Roman" pitchFamily="18" charset="0"/>
              </a:rPr>
              <a:t>N = 150</a:t>
            </a:r>
          </a:p>
          <a:p>
            <a:pPr marL="514350" indent="-514350" algn="l">
              <a:spcBef>
                <a:spcPts val="0"/>
              </a:spcBef>
            </a:pPr>
            <a:endParaRPr lang="en-US" sz="2400" b="1" i="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i="1" dirty="0" smtClean="0">
                <a:solidFill>
                  <a:schemeClr val="accent4">
                    <a:lumMod val="20000"/>
                    <a:lumOff val="80000"/>
                  </a:schemeClr>
                </a:solidFill>
                <a:latin typeface="Times New Roman" pitchFamily="18" charset="0"/>
                <a:cs typeface="Times New Roman" pitchFamily="18" charset="0"/>
              </a:rPr>
              <a:t>“Milgram showed that it is relatively easy to get people to obey orders to hurt someone.” (53% said true)</a:t>
            </a:r>
          </a:p>
          <a:p>
            <a:pPr indent="-514350" algn="l">
              <a:spcBef>
                <a:spcPts val="0"/>
              </a:spcBef>
            </a:pPr>
            <a:endParaRPr lang="en-US" sz="2400" b="1" i="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i="1" dirty="0" smtClean="0">
                <a:solidFill>
                  <a:schemeClr val="accent4">
                    <a:lumMod val="20000"/>
                    <a:lumOff val="80000"/>
                  </a:schemeClr>
                </a:solidFill>
                <a:latin typeface="Times New Roman" pitchFamily="18" charset="0"/>
                <a:cs typeface="Times New Roman" pitchFamily="18" charset="0"/>
              </a:rPr>
              <a:t>“Milgram showed that most people have an inherent ‘bad side’ that can lead them to dangerous behaviors.” (24% said true)</a:t>
            </a:r>
          </a:p>
        </p:txBody>
      </p:sp>
      <p:sp>
        <p:nvSpPr>
          <p:cNvPr id="5" name="Rectangle 4"/>
          <p:cNvSpPr/>
          <p:nvPr/>
        </p:nvSpPr>
        <p:spPr>
          <a:xfrm>
            <a:off x="533400" y="5410200"/>
            <a:ext cx="8077200" cy="461665"/>
          </a:xfrm>
          <a:prstGeom prst="rect">
            <a:avLst/>
          </a:prstGeom>
        </p:spPr>
        <p:txBody>
          <a:bodyPr wrap="square">
            <a:spAutoFit/>
          </a:bodyPr>
          <a:lstStyle/>
          <a:p>
            <a:pPr indent="-514350" algn="ctr">
              <a:spcBef>
                <a:spcPts val="0"/>
              </a:spcBef>
            </a:pPr>
            <a:r>
              <a:rPr lang="en-US" b="1" dirty="0" smtClean="0">
                <a:solidFill>
                  <a:schemeClr val="accent4">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In fact, Milgram’s study showed something quite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Psychological Pseudoscience</a:t>
            </a:r>
            <a:endParaRPr lang="en-US" b="1" dirty="0">
              <a:latin typeface="Times New Roman" pitchFamily="18" charset="0"/>
              <a:cs typeface="Times New Roman" pitchFamily="18" charset="0"/>
            </a:endParaRPr>
          </a:p>
        </p:txBody>
      </p:sp>
      <p:sp>
        <p:nvSpPr>
          <p:cNvPr id="9" name="Subtitle 8"/>
          <p:cNvSpPr>
            <a:spLocks noGrp="1"/>
          </p:cNvSpPr>
          <p:nvPr>
            <p:ph type="subTitle" idx="1"/>
          </p:nvPr>
        </p:nvSpPr>
        <p:spPr>
          <a:xfrm>
            <a:off x="457200" y="2438400"/>
            <a:ext cx="8001000" cy="3048000"/>
          </a:xfrm>
        </p:spPr>
        <p:txBody>
          <a:bodyPr/>
          <a:lstStyle/>
          <a:p>
            <a:pPr marL="514350" indent="-514350"/>
            <a:r>
              <a:rPr lang="en-US" b="1" dirty="0" smtClean="0">
                <a:solidFill>
                  <a:schemeClr val="accent4">
                    <a:lumMod val="20000"/>
                    <a:lumOff val="80000"/>
                  </a:schemeClr>
                </a:solidFill>
                <a:latin typeface="Times New Roman" pitchFamily="18" charset="0"/>
                <a:cs typeface="Times New Roman" pitchFamily="18" charset="0"/>
              </a:rPr>
              <a:t>FRINGE PSYCHOLOGY</a:t>
            </a:r>
          </a:p>
          <a:p>
            <a:pPr marL="514350" indent="-514350"/>
            <a:endParaRPr lang="en-US" b="1" dirty="0" smtClean="0">
              <a:solidFill>
                <a:schemeClr val="accent4">
                  <a:lumMod val="20000"/>
                  <a:lumOff val="80000"/>
                </a:schemeClr>
              </a:solidFill>
              <a:latin typeface="Times New Roman" pitchFamily="18" charset="0"/>
              <a:cs typeface="Times New Roman" pitchFamily="18" charset="0"/>
            </a:endParaRPr>
          </a:p>
          <a:p>
            <a:pPr marL="514350" indent="-514350"/>
            <a:r>
              <a:rPr lang="en-US" b="1" dirty="0" smtClean="0">
                <a:solidFill>
                  <a:schemeClr val="accent4">
                    <a:lumMod val="20000"/>
                    <a:lumOff val="80000"/>
                  </a:schemeClr>
                </a:solidFill>
                <a:latin typeface="Times New Roman" pitchFamily="18" charset="0"/>
                <a:cs typeface="Times New Roman" pitchFamily="18" charset="0"/>
              </a:rPr>
              <a:t>MAINSTREAM PSYCHOLOGY</a:t>
            </a:r>
          </a:p>
          <a:p>
            <a:pPr marL="514350" indent="-514350"/>
            <a:endParaRPr lang="en-US" b="1" dirty="0" smtClean="0">
              <a:solidFill>
                <a:schemeClr val="accent4">
                  <a:lumMod val="20000"/>
                  <a:lumOff val="80000"/>
                </a:schemeClr>
              </a:solidFill>
              <a:latin typeface="Times New Roman" pitchFamily="18" charset="0"/>
              <a:cs typeface="Times New Roman" pitchFamily="18" charset="0"/>
            </a:endParaRPr>
          </a:p>
          <a:p>
            <a:pPr marL="514350" indent="-514350"/>
            <a:r>
              <a:rPr lang="en-US" b="1" dirty="0" smtClean="0">
                <a:solidFill>
                  <a:schemeClr val="accent4">
                    <a:lumMod val="20000"/>
                    <a:lumOff val="80000"/>
                  </a:schemeClr>
                </a:solidFill>
                <a:latin typeface="Times New Roman" pitchFamily="18" charset="0"/>
                <a:cs typeface="Times New Roman" pitchFamily="18" charset="0"/>
              </a:rPr>
              <a:t>BAD TEACHING AS PSEUDOSCIENCE</a:t>
            </a:r>
            <a:endParaRPr lang="en-US" b="1" dirty="0">
              <a:solidFill>
                <a:schemeClr val="accent4">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Findings from Milgram Studies</a:t>
            </a:r>
            <a:endParaRPr lang="en-US" b="1" dirty="0">
              <a:latin typeface="Times New Roman" pitchFamily="18" charset="0"/>
              <a:cs typeface="Times New Roman" pitchFamily="18" charset="0"/>
            </a:endParaRPr>
          </a:p>
        </p:txBody>
      </p:sp>
      <p:sp>
        <p:nvSpPr>
          <p:cNvPr id="4" name="Subtitle 8"/>
          <p:cNvSpPr>
            <a:spLocks noGrp="1"/>
          </p:cNvSpPr>
          <p:nvPr>
            <p:ph type="subTitle" idx="1"/>
          </p:nvPr>
        </p:nvSpPr>
        <p:spPr>
          <a:xfrm>
            <a:off x="762000" y="3124200"/>
            <a:ext cx="8305800" cy="3733800"/>
          </a:xfrm>
          <a:noFill/>
          <a:ln>
            <a:noFill/>
          </a:ln>
        </p:spPr>
        <p:txBody>
          <a:bodyPr/>
          <a:lstStyle/>
          <a:p>
            <a:pPr indent="-514350" algn="l">
              <a:spcBef>
                <a:spcPts val="0"/>
              </a:spcBef>
            </a:pPr>
            <a:r>
              <a:rPr lang="en-US" sz="2400" b="1" u="sng" dirty="0" smtClean="0">
                <a:solidFill>
                  <a:schemeClr val="accent4">
                    <a:lumMod val="20000"/>
                    <a:lumOff val="80000"/>
                  </a:schemeClr>
                </a:solidFill>
                <a:latin typeface="Times New Roman" pitchFamily="18" charset="0"/>
                <a:cs typeface="Times New Roman" pitchFamily="18" charset="0"/>
              </a:rPr>
              <a:t>Experimental Environment:</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1. Learner in another room, can hear him. (65%)</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2. Learner in another room, can’t hear him. (75%)</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3. Learner in same room, within a few feet. (40%)</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4. Learner in same room, using shock plate. (30%)</a:t>
            </a:r>
          </a:p>
        </p:txBody>
      </p:sp>
      <p:pic>
        <p:nvPicPr>
          <p:cNvPr id="6" name="Picture 5" descr="Plate.jpg"/>
          <p:cNvPicPr>
            <a:picLocks noChangeAspect="1"/>
          </p:cNvPicPr>
          <p:nvPr/>
        </p:nvPicPr>
        <p:blipFill>
          <a:blip r:embed="rId3" cstate="print"/>
          <a:stretch>
            <a:fillRect/>
          </a:stretch>
        </p:blipFill>
        <p:spPr>
          <a:xfrm>
            <a:off x="6400800" y="1219200"/>
            <a:ext cx="2419350" cy="2419350"/>
          </a:xfrm>
          <a:prstGeom prst="rect">
            <a:avLst/>
          </a:prstGeom>
          <a:ln>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Findings from Milgram Studies</a:t>
            </a:r>
            <a:endParaRPr lang="en-US" b="1" dirty="0">
              <a:latin typeface="Times New Roman" pitchFamily="18" charset="0"/>
              <a:cs typeface="Times New Roman" pitchFamily="18" charset="0"/>
            </a:endParaRPr>
          </a:p>
        </p:txBody>
      </p:sp>
      <p:sp>
        <p:nvSpPr>
          <p:cNvPr id="4" name="Subtitle 8"/>
          <p:cNvSpPr>
            <a:spLocks noGrp="1"/>
          </p:cNvSpPr>
          <p:nvPr>
            <p:ph type="subTitle" idx="1"/>
          </p:nvPr>
        </p:nvSpPr>
        <p:spPr>
          <a:xfrm>
            <a:off x="304800" y="1447800"/>
            <a:ext cx="8305800" cy="4953000"/>
          </a:xfrm>
          <a:noFill/>
          <a:ln>
            <a:noFill/>
          </a:ln>
        </p:spPr>
        <p:txBody>
          <a:bodyPr/>
          <a:lstStyle/>
          <a:p>
            <a:pPr indent="-514350" algn="l">
              <a:spcBef>
                <a:spcPts val="0"/>
              </a:spcBef>
            </a:pPr>
            <a:r>
              <a:rPr lang="en-US" sz="2400" b="1" u="sng" dirty="0" smtClean="0">
                <a:solidFill>
                  <a:schemeClr val="accent4">
                    <a:lumMod val="20000"/>
                    <a:lumOff val="80000"/>
                  </a:schemeClr>
                </a:solidFill>
                <a:latin typeface="Times New Roman" pitchFamily="18" charset="0"/>
                <a:cs typeface="Times New Roman" pitchFamily="18" charset="0"/>
              </a:rPr>
              <a:t>Group Dynamics:</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In a group of Confederates who began to disagree about whether to follow the orders, obedience dropped to 10%.</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u="sng" dirty="0" smtClean="0">
                <a:solidFill>
                  <a:schemeClr val="accent4">
                    <a:lumMod val="20000"/>
                    <a:lumOff val="80000"/>
                  </a:schemeClr>
                </a:solidFill>
                <a:latin typeface="Times New Roman" pitchFamily="18" charset="0"/>
                <a:cs typeface="Times New Roman" pitchFamily="18" charset="0"/>
              </a:rPr>
              <a:t>Proximity of Authority:</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 orders given by phone, 20%</a:t>
            </a: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 orders given on tape recorder, 18%</a:t>
            </a:r>
          </a:p>
          <a:p>
            <a:pPr indent="-514350" algn="l">
              <a:spcBef>
                <a:spcPts val="0"/>
              </a:spcBef>
            </a:pPr>
            <a:endParaRPr lang="en-US" sz="2400" b="1" dirty="0" smtClean="0">
              <a:solidFill>
                <a:schemeClr val="accent4">
                  <a:lumMod val="20000"/>
                  <a:lumOff val="80000"/>
                </a:schemeClr>
              </a:solidFill>
              <a:latin typeface="Times New Roman" pitchFamily="18" charset="0"/>
              <a:cs typeface="Times New Roman" pitchFamily="18" charset="0"/>
            </a:endParaRPr>
          </a:p>
          <a:p>
            <a:pPr indent="-514350" algn="l">
              <a:spcBef>
                <a:spcPts val="0"/>
              </a:spcBef>
            </a:pPr>
            <a:r>
              <a:rPr lang="en-US" sz="2400" b="1" u="sng" dirty="0" smtClean="0">
                <a:solidFill>
                  <a:schemeClr val="accent4">
                    <a:lumMod val="20000"/>
                    <a:lumOff val="80000"/>
                  </a:schemeClr>
                </a:solidFill>
                <a:latin typeface="Times New Roman" pitchFamily="18" charset="0"/>
                <a:cs typeface="Times New Roman" pitchFamily="18" charset="0"/>
              </a:rPr>
              <a:t>Consistency of Authority:</a:t>
            </a:r>
          </a:p>
          <a:p>
            <a:pPr indent="-514350" algn="l">
              <a:spcBef>
                <a:spcPts val="0"/>
              </a:spcBef>
            </a:pPr>
            <a:r>
              <a:rPr lang="en-US" sz="2400" b="1" dirty="0" smtClean="0">
                <a:solidFill>
                  <a:schemeClr val="accent4">
                    <a:lumMod val="20000"/>
                    <a:lumOff val="80000"/>
                  </a:schemeClr>
                </a:solidFill>
                <a:latin typeface="Times New Roman" pitchFamily="18" charset="0"/>
                <a:cs typeface="Times New Roman" pitchFamily="18" charset="0"/>
              </a:rPr>
              <a:t>When two authority figures gave conflicting orders, obedience fell to 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THANK YOU!</a:t>
            </a:r>
            <a:endParaRPr lang="en-US" b="1" dirty="0">
              <a:latin typeface="Times New Roman" pitchFamily="18" charset="0"/>
              <a:cs typeface="Times New Roman" pitchFamily="18" charset="0"/>
            </a:endParaRPr>
          </a:p>
        </p:txBody>
      </p:sp>
      <p:sp>
        <p:nvSpPr>
          <p:cNvPr id="4" name="Subtitle 8"/>
          <p:cNvSpPr>
            <a:spLocks noGrp="1"/>
          </p:cNvSpPr>
          <p:nvPr>
            <p:ph type="subTitle" idx="1"/>
          </p:nvPr>
        </p:nvSpPr>
        <p:spPr>
          <a:xfrm>
            <a:off x="304800" y="1219200"/>
            <a:ext cx="8305800" cy="762000"/>
          </a:xfrm>
          <a:noFill/>
          <a:ln>
            <a:noFill/>
          </a:ln>
        </p:spPr>
        <p:txBody>
          <a:bodyPr/>
          <a:lstStyle/>
          <a:p>
            <a:pPr indent="-514350">
              <a:spcBef>
                <a:spcPts val="0"/>
              </a:spcBef>
            </a:pPr>
            <a:r>
              <a:rPr lang="en-US" sz="2800" b="1" dirty="0" smtClean="0">
                <a:solidFill>
                  <a:schemeClr val="accent4">
                    <a:lumMod val="20000"/>
                    <a:lumOff val="80000"/>
                  </a:schemeClr>
                </a:solidFill>
                <a:latin typeface="Times New Roman" pitchFamily="18" charset="0"/>
                <a:cs typeface="Times New Roman" pitchFamily="18" charset="0"/>
              </a:rPr>
              <a:t>(Insert witty, thoughtful ending here.)</a:t>
            </a:r>
          </a:p>
          <a:p>
            <a:pPr indent="-514350">
              <a:spcBef>
                <a:spcPts val="0"/>
              </a:spcBef>
            </a:pPr>
            <a:endParaRPr lang="en-US" sz="3600" b="1" dirty="0" smtClean="0">
              <a:solidFill>
                <a:schemeClr val="accent4">
                  <a:lumMod val="20000"/>
                  <a:lumOff val="80000"/>
                </a:schemeClr>
              </a:solidFill>
              <a:latin typeface="Times New Roman" pitchFamily="18" charset="0"/>
              <a:cs typeface="Times New Roman" pitchFamily="18" charset="0"/>
            </a:endParaRPr>
          </a:p>
          <a:p>
            <a:pPr indent="-514350">
              <a:spcBef>
                <a:spcPts val="0"/>
              </a:spcBef>
            </a:pPr>
            <a:endParaRPr lang="en-US" sz="3600" b="1" dirty="0" smtClean="0">
              <a:solidFill>
                <a:schemeClr val="accent4">
                  <a:lumMod val="20000"/>
                  <a:lumOff val="80000"/>
                </a:schemeClr>
              </a:solidFill>
              <a:latin typeface="Times New Roman" pitchFamily="18" charset="0"/>
              <a:cs typeface="Times New Roman" pitchFamily="18" charset="0"/>
            </a:endParaRPr>
          </a:p>
          <a:p>
            <a:pPr indent="-514350">
              <a:spcBef>
                <a:spcPts val="0"/>
              </a:spcBef>
            </a:pPr>
            <a:endParaRPr lang="en-US" sz="3600" b="1" dirty="0" smtClean="0">
              <a:solidFill>
                <a:schemeClr val="accent4">
                  <a:lumMod val="20000"/>
                  <a:lumOff val="80000"/>
                </a:schemeClr>
              </a:solidFill>
              <a:latin typeface="Times New Roman" pitchFamily="18" charset="0"/>
              <a:cs typeface="Times New Roman" pitchFamily="18" charset="0"/>
            </a:endParaRPr>
          </a:p>
        </p:txBody>
      </p:sp>
      <p:pic>
        <p:nvPicPr>
          <p:cNvPr id="5" name="Picture 4" descr="BAS.jpg"/>
          <p:cNvPicPr>
            <a:picLocks noChangeAspect="1"/>
          </p:cNvPicPr>
          <p:nvPr/>
        </p:nvPicPr>
        <p:blipFill>
          <a:blip r:embed="rId3" cstate="print"/>
          <a:stretch>
            <a:fillRect/>
          </a:stretch>
        </p:blipFill>
        <p:spPr>
          <a:xfrm>
            <a:off x="2209800" y="1981200"/>
            <a:ext cx="4785360" cy="1669312"/>
          </a:xfrm>
          <a:prstGeom prst="rect">
            <a:avLst/>
          </a:prstGeom>
        </p:spPr>
      </p:pic>
      <p:pic>
        <p:nvPicPr>
          <p:cNvPr id="6" name="Picture 5" descr="JREF.jpg"/>
          <p:cNvPicPr>
            <a:picLocks noChangeAspect="1"/>
          </p:cNvPicPr>
          <p:nvPr/>
        </p:nvPicPr>
        <p:blipFill>
          <a:blip r:embed="rId4" cstate="print"/>
          <a:stretch>
            <a:fillRect/>
          </a:stretch>
        </p:blipFill>
        <p:spPr>
          <a:xfrm>
            <a:off x="533400" y="3886200"/>
            <a:ext cx="3060117" cy="2133600"/>
          </a:xfrm>
          <a:prstGeom prst="rect">
            <a:avLst/>
          </a:prstGeom>
        </p:spPr>
      </p:pic>
      <p:pic>
        <p:nvPicPr>
          <p:cNvPr id="7" name="Picture 6" descr="TAM.jpg"/>
          <p:cNvPicPr>
            <a:picLocks noChangeAspect="1"/>
          </p:cNvPicPr>
          <p:nvPr/>
        </p:nvPicPr>
        <p:blipFill>
          <a:blip r:embed="rId5" cstate="print"/>
          <a:stretch>
            <a:fillRect/>
          </a:stretch>
        </p:blipFill>
        <p:spPr>
          <a:xfrm>
            <a:off x="5257800" y="3962400"/>
            <a:ext cx="3406140" cy="1920240"/>
          </a:xfrm>
          <a:prstGeom prst="rect">
            <a:avLst/>
          </a:prstGeom>
        </p:spPr>
      </p:pic>
      <p:sp>
        <p:nvSpPr>
          <p:cNvPr id="9" name="Subtitle 8"/>
          <p:cNvSpPr txBox="1">
            <a:spLocks/>
          </p:cNvSpPr>
          <p:nvPr/>
        </p:nvSpPr>
        <p:spPr bwMode="auto">
          <a:xfrm>
            <a:off x="457200" y="6096000"/>
            <a:ext cx="8305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www.SheldonHelms.com</a:t>
            </a:r>
          </a:p>
          <a:p>
            <a:pPr marL="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endParaRPr kumimoji="1" lang="en-US" sz="36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endParaRPr>
          </a:p>
          <a:p>
            <a:pPr marL="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endParaRPr kumimoji="1" lang="en-US" sz="36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endParaRPr>
          </a:p>
          <a:p>
            <a:pPr marL="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endParaRPr kumimoji="1" lang="en-US" sz="36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Psychological Pseudoscience</a:t>
            </a:r>
            <a:endParaRPr lang="en-US" b="1" dirty="0">
              <a:latin typeface="Times New Roman" pitchFamily="18" charset="0"/>
              <a:cs typeface="Times New Roman" pitchFamily="18" charset="0"/>
            </a:endParaRPr>
          </a:p>
        </p:txBody>
      </p:sp>
      <p:sp>
        <p:nvSpPr>
          <p:cNvPr id="9" name="Subtitle 8"/>
          <p:cNvSpPr>
            <a:spLocks noGrp="1"/>
          </p:cNvSpPr>
          <p:nvPr>
            <p:ph type="subTitle" idx="1"/>
          </p:nvPr>
        </p:nvSpPr>
        <p:spPr>
          <a:xfrm>
            <a:off x="457200" y="2438400"/>
            <a:ext cx="8001000" cy="3048000"/>
          </a:xfrm>
        </p:spPr>
        <p:txBody>
          <a:bodyPr/>
          <a:lstStyle/>
          <a:p>
            <a:pPr marL="514350" indent="-514350"/>
            <a:r>
              <a:rPr lang="en-US" b="1" dirty="0" smtClean="0">
                <a:solidFill>
                  <a:schemeClr val="accent4">
                    <a:lumMod val="20000"/>
                    <a:lumOff val="80000"/>
                  </a:schemeClr>
                </a:solidFill>
                <a:latin typeface="Times New Roman" pitchFamily="18" charset="0"/>
                <a:cs typeface="Times New Roman" pitchFamily="18" charset="0"/>
              </a:rPr>
              <a:t>FRINGE PSYCHOLOGY</a:t>
            </a:r>
          </a:p>
          <a:p>
            <a:pPr marL="514350" indent="-514350"/>
            <a:endParaRPr lang="en-US" b="1" dirty="0" smtClean="0">
              <a:solidFill>
                <a:schemeClr val="accent4">
                  <a:lumMod val="20000"/>
                  <a:lumOff val="80000"/>
                </a:schemeClr>
              </a:solidFill>
              <a:latin typeface="Times New Roman" pitchFamily="18" charset="0"/>
              <a:cs typeface="Times New Roman" pitchFamily="18" charset="0"/>
            </a:endParaRPr>
          </a:p>
          <a:p>
            <a:pPr marL="514350" indent="-514350"/>
            <a:r>
              <a:rPr lang="en-US" b="1" dirty="0" smtClean="0">
                <a:solidFill>
                  <a:schemeClr val="accent4">
                    <a:lumMod val="20000"/>
                    <a:lumOff val="80000"/>
                  </a:schemeClr>
                </a:solidFill>
                <a:latin typeface="Times New Roman" pitchFamily="18" charset="0"/>
                <a:cs typeface="Times New Roman" pitchFamily="18" charset="0"/>
              </a:rPr>
              <a:t>MAINSTREAM PSYCHOLOGY</a:t>
            </a:r>
          </a:p>
          <a:p>
            <a:pPr marL="514350" indent="-514350"/>
            <a:endParaRPr lang="en-US" b="1" dirty="0" smtClean="0">
              <a:solidFill>
                <a:schemeClr val="accent4">
                  <a:lumMod val="20000"/>
                  <a:lumOff val="80000"/>
                </a:schemeClr>
              </a:solidFill>
              <a:latin typeface="Times New Roman" pitchFamily="18" charset="0"/>
              <a:cs typeface="Times New Roman" pitchFamily="18" charset="0"/>
            </a:endParaRPr>
          </a:p>
          <a:p>
            <a:pPr marL="514350" indent="-514350"/>
            <a:r>
              <a:rPr lang="en-US" b="1" dirty="0" smtClean="0">
                <a:solidFill>
                  <a:schemeClr val="accent4">
                    <a:lumMod val="20000"/>
                    <a:lumOff val="80000"/>
                  </a:schemeClr>
                </a:solidFill>
                <a:latin typeface="Times New Roman" pitchFamily="18" charset="0"/>
                <a:cs typeface="Times New Roman" pitchFamily="18" charset="0"/>
              </a:rPr>
              <a:t>BAD TEACHING AS PSEUDOSCIENCE</a:t>
            </a:r>
            <a:endParaRPr lang="en-US" b="1" dirty="0">
              <a:solidFill>
                <a:schemeClr val="accent4">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sp>
        <p:nvSpPr>
          <p:cNvPr id="9" name="Subtitle 8"/>
          <p:cNvSpPr>
            <a:spLocks noGrp="1"/>
          </p:cNvSpPr>
          <p:nvPr>
            <p:ph type="subTitle" idx="1"/>
          </p:nvPr>
        </p:nvSpPr>
        <p:spPr>
          <a:xfrm>
            <a:off x="1143000" y="3124200"/>
            <a:ext cx="2590800" cy="533400"/>
          </a:xfrm>
        </p:spPr>
        <p:txBody>
          <a:bodyPr/>
          <a:lstStyle/>
          <a:p>
            <a:pPr marL="514350" indent="-514350">
              <a:spcBef>
                <a:spcPts val="0"/>
              </a:spcBef>
            </a:pPr>
            <a:r>
              <a:rPr lang="en-US" sz="2200" b="1" dirty="0" smtClean="0">
                <a:solidFill>
                  <a:schemeClr val="accent4">
                    <a:lumMod val="20000"/>
                    <a:lumOff val="80000"/>
                  </a:schemeClr>
                </a:solidFill>
                <a:latin typeface="Times New Roman" pitchFamily="18" charset="0"/>
                <a:cs typeface="Times New Roman" pitchFamily="18" charset="0"/>
              </a:rPr>
              <a:t>Rebirthing Therapy</a:t>
            </a:r>
          </a:p>
        </p:txBody>
      </p:sp>
      <p:pic>
        <p:nvPicPr>
          <p:cNvPr id="4" name="Picture 3" descr="REBIRTHING.jpg"/>
          <p:cNvPicPr>
            <a:picLocks noChangeAspect="1"/>
          </p:cNvPicPr>
          <p:nvPr/>
        </p:nvPicPr>
        <p:blipFill>
          <a:blip r:embed="rId3" cstate="print"/>
          <a:stretch>
            <a:fillRect/>
          </a:stretch>
        </p:blipFill>
        <p:spPr>
          <a:xfrm>
            <a:off x="461963" y="1219200"/>
            <a:ext cx="3729037" cy="1925794"/>
          </a:xfrm>
          <a:prstGeom prst="rect">
            <a:avLst/>
          </a:prstGeom>
        </p:spPr>
      </p:pic>
      <p:pic>
        <p:nvPicPr>
          <p:cNvPr id="5" name="Picture 4" descr="Aromatheraphy.jpg"/>
          <p:cNvPicPr>
            <a:picLocks noChangeAspect="1"/>
          </p:cNvPicPr>
          <p:nvPr/>
        </p:nvPicPr>
        <p:blipFill>
          <a:blip r:embed="rId4" cstate="print"/>
          <a:stretch>
            <a:fillRect/>
          </a:stretch>
        </p:blipFill>
        <p:spPr>
          <a:xfrm>
            <a:off x="4800600" y="1219200"/>
            <a:ext cx="3469625" cy="1905000"/>
          </a:xfrm>
          <a:prstGeom prst="rect">
            <a:avLst/>
          </a:prstGeom>
        </p:spPr>
      </p:pic>
      <p:sp>
        <p:nvSpPr>
          <p:cNvPr id="6" name="Subtitle 8"/>
          <p:cNvSpPr txBox="1">
            <a:spLocks/>
          </p:cNvSpPr>
          <p:nvPr/>
        </p:nvSpPr>
        <p:spPr bwMode="auto">
          <a:xfrm>
            <a:off x="5181600" y="3124200"/>
            <a:ext cx="2438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2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Aroma-Therapy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ssolv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sp>
        <p:nvSpPr>
          <p:cNvPr id="7" name="Subtitle 8"/>
          <p:cNvSpPr txBox="1">
            <a:spLocks/>
          </p:cNvSpPr>
          <p:nvPr/>
        </p:nvSpPr>
        <p:spPr bwMode="auto">
          <a:xfrm>
            <a:off x="3657600" y="5943600"/>
            <a:ext cx="2057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2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Primal Scream</a:t>
            </a:r>
          </a:p>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2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Therapy</a:t>
            </a:r>
          </a:p>
        </p:txBody>
      </p:sp>
      <p:pic>
        <p:nvPicPr>
          <p:cNvPr id="11" name="Scream Therapy Video.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048000" y="3733800"/>
            <a:ext cx="3314700" cy="2209800"/>
          </a:xfrm>
          <a:prstGeom prst="rect">
            <a:avLst/>
          </a:prstGeom>
        </p:spPr>
      </p:pic>
      <p:sp>
        <p:nvSpPr>
          <p:cNvPr id="13" name="Subtitle 8"/>
          <p:cNvSpPr>
            <a:spLocks noGrp="1"/>
          </p:cNvSpPr>
          <p:nvPr>
            <p:ph type="subTitle" idx="1"/>
          </p:nvPr>
        </p:nvSpPr>
        <p:spPr>
          <a:xfrm>
            <a:off x="1143000" y="3124200"/>
            <a:ext cx="2590800" cy="533400"/>
          </a:xfrm>
        </p:spPr>
        <p:txBody>
          <a:bodyPr/>
          <a:lstStyle/>
          <a:p>
            <a:pPr marL="514350" indent="-514350">
              <a:spcBef>
                <a:spcPts val="0"/>
              </a:spcBef>
            </a:pPr>
            <a:r>
              <a:rPr lang="en-US" sz="2200" b="1" dirty="0" smtClean="0">
                <a:solidFill>
                  <a:schemeClr val="accent4">
                    <a:lumMod val="20000"/>
                    <a:lumOff val="80000"/>
                  </a:schemeClr>
                </a:solidFill>
                <a:latin typeface="Times New Roman" pitchFamily="18" charset="0"/>
                <a:cs typeface="Times New Roman" pitchFamily="18" charset="0"/>
              </a:rPr>
              <a:t>Rebirthing Therapy</a:t>
            </a:r>
          </a:p>
        </p:txBody>
      </p:sp>
      <p:pic>
        <p:nvPicPr>
          <p:cNvPr id="14" name="Picture 13" descr="REBIRTHING.jpg"/>
          <p:cNvPicPr>
            <a:picLocks noChangeAspect="1"/>
          </p:cNvPicPr>
          <p:nvPr/>
        </p:nvPicPr>
        <p:blipFill>
          <a:blip r:embed="rId6" cstate="print"/>
          <a:stretch>
            <a:fillRect/>
          </a:stretch>
        </p:blipFill>
        <p:spPr>
          <a:xfrm>
            <a:off x="461963" y="1219200"/>
            <a:ext cx="3729037" cy="1925794"/>
          </a:xfrm>
          <a:prstGeom prst="rect">
            <a:avLst/>
          </a:prstGeom>
        </p:spPr>
      </p:pic>
      <p:pic>
        <p:nvPicPr>
          <p:cNvPr id="15" name="Picture 14" descr="Aromatheraphy.jpg"/>
          <p:cNvPicPr>
            <a:picLocks noChangeAspect="1"/>
          </p:cNvPicPr>
          <p:nvPr/>
        </p:nvPicPr>
        <p:blipFill>
          <a:blip r:embed="rId7" cstate="print"/>
          <a:stretch>
            <a:fillRect/>
          </a:stretch>
        </p:blipFill>
        <p:spPr>
          <a:xfrm>
            <a:off x="4800600" y="1219200"/>
            <a:ext cx="3469625" cy="1905000"/>
          </a:xfrm>
          <a:prstGeom prst="rect">
            <a:avLst/>
          </a:prstGeom>
        </p:spPr>
      </p:pic>
      <p:sp>
        <p:nvSpPr>
          <p:cNvPr id="16" name="Subtitle 8"/>
          <p:cNvSpPr txBox="1">
            <a:spLocks/>
          </p:cNvSpPr>
          <p:nvPr/>
        </p:nvSpPr>
        <p:spPr bwMode="auto">
          <a:xfrm>
            <a:off x="5181600" y="3124200"/>
            <a:ext cx="2438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2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Aroma-Therapy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sp>
        <p:nvSpPr>
          <p:cNvPr id="13" name="Subtitle 8"/>
          <p:cNvSpPr>
            <a:spLocks noGrp="1"/>
          </p:cNvSpPr>
          <p:nvPr>
            <p:ph type="subTitle" idx="1"/>
          </p:nvPr>
        </p:nvSpPr>
        <p:spPr>
          <a:xfrm>
            <a:off x="304800" y="1676400"/>
            <a:ext cx="8305800" cy="1143000"/>
          </a:xfrm>
        </p:spPr>
        <p:txBody>
          <a:bodyPr/>
          <a:lstStyle/>
          <a:p>
            <a:pPr marL="514350" indent="-514350">
              <a:spcBef>
                <a:spcPts val="0"/>
              </a:spcBef>
            </a:pPr>
            <a:r>
              <a:rPr lang="en-US" sz="2800" b="1" dirty="0" smtClean="0">
                <a:solidFill>
                  <a:schemeClr val="accent4">
                    <a:lumMod val="20000"/>
                    <a:lumOff val="80000"/>
                  </a:schemeClr>
                </a:solidFill>
                <a:latin typeface="Times New Roman" pitchFamily="18" charset="0"/>
                <a:cs typeface="Times New Roman" pitchFamily="18" charset="0"/>
              </a:rPr>
              <a:t>PTSD</a:t>
            </a:r>
          </a:p>
          <a:p>
            <a:pPr marL="514350" indent="-514350">
              <a:spcBef>
                <a:spcPts val="0"/>
              </a:spcBef>
            </a:pPr>
            <a:r>
              <a:rPr lang="en-US" sz="2800" b="1" dirty="0" smtClean="0">
                <a:solidFill>
                  <a:schemeClr val="accent4">
                    <a:lumMod val="20000"/>
                    <a:lumOff val="80000"/>
                  </a:schemeClr>
                </a:solidFill>
                <a:latin typeface="Times New Roman" pitchFamily="18" charset="0"/>
                <a:cs typeface="Times New Roman" pitchFamily="18" charset="0"/>
              </a:rPr>
              <a:t>Posttraumatic Stress Disorder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sp>
        <p:nvSpPr>
          <p:cNvPr id="13" name="Subtitle 8"/>
          <p:cNvSpPr>
            <a:spLocks noGrp="1"/>
          </p:cNvSpPr>
          <p:nvPr>
            <p:ph type="subTitle" idx="1"/>
          </p:nvPr>
        </p:nvSpPr>
        <p:spPr>
          <a:xfrm>
            <a:off x="304800" y="1676400"/>
            <a:ext cx="8305800" cy="1143000"/>
          </a:xfrm>
        </p:spPr>
        <p:txBody>
          <a:bodyPr/>
          <a:lstStyle/>
          <a:p>
            <a:pPr marL="514350" indent="-514350">
              <a:spcBef>
                <a:spcPts val="0"/>
              </a:spcBef>
            </a:pPr>
            <a:r>
              <a:rPr lang="en-US" sz="2800" b="1" dirty="0" smtClean="0">
                <a:solidFill>
                  <a:schemeClr val="accent4">
                    <a:lumMod val="20000"/>
                    <a:lumOff val="80000"/>
                  </a:schemeClr>
                </a:solidFill>
                <a:latin typeface="Times New Roman" pitchFamily="18" charset="0"/>
                <a:cs typeface="Times New Roman" pitchFamily="18" charset="0"/>
              </a:rPr>
              <a:t>PTSD</a:t>
            </a:r>
          </a:p>
          <a:p>
            <a:pPr marL="514350" indent="-514350">
              <a:spcBef>
                <a:spcPts val="0"/>
              </a:spcBef>
            </a:pPr>
            <a:r>
              <a:rPr lang="en-US" sz="2800" b="1" dirty="0" smtClean="0">
                <a:solidFill>
                  <a:schemeClr val="accent4">
                    <a:lumMod val="20000"/>
                    <a:lumOff val="80000"/>
                  </a:schemeClr>
                </a:solidFill>
                <a:latin typeface="Times New Roman" pitchFamily="18" charset="0"/>
                <a:cs typeface="Times New Roman" pitchFamily="18" charset="0"/>
              </a:rPr>
              <a:t>Posttraumatic Stress Disorder</a:t>
            </a:r>
          </a:p>
        </p:txBody>
      </p:sp>
      <p:sp>
        <p:nvSpPr>
          <p:cNvPr id="9" name="Subtitle 8"/>
          <p:cNvSpPr txBox="1">
            <a:spLocks/>
          </p:cNvSpPr>
          <p:nvPr/>
        </p:nvSpPr>
        <p:spPr bwMode="auto">
          <a:xfrm>
            <a:off x="381000" y="3276600"/>
            <a:ext cx="8305800" cy="2667000"/>
          </a:xfrm>
          <a:prstGeom prst="rect">
            <a:avLst/>
          </a:prstGeom>
          <a:no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3200" b="1" u="sng"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mj-lt"/>
                <a:cs typeface="Calibri" pitchFamily="34" charset="0"/>
              </a:rPr>
              <a:t>Cognitive-Behavioral</a:t>
            </a:r>
            <a:r>
              <a:rPr kumimoji="1" lang="en-US" sz="3200" b="1" u="sng" strike="noStrike" kern="0" cap="none" spc="0" normalizeH="0" noProof="0" dirty="0" smtClean="0">
                <a:ln>
                  <a:noFill/>
                </a:ln>
                <a:solidFill>
                  <a:schemeClr val="accent4">
                    <a:lumMod val="20000"/>
                    <a:lumOff val="80000"/>
                  </a:schemeClr>
                </a:solidFill>
                <a:effectLst>
                  <a:outerShdw blurRad="38100" dist="38100" dir="2700000" algn="tl">
                    <a:srgbClr val="000000"/>
                  </a:outerShdw>
                </a:effectLst>
                <a:uLnTx/>
                <a:uFillTx/>
                <a:latin typeface="+mj-lt"/>
                <a:cs typeface="Calibri" pitchFamily="34" charset="0"/>
              </a:rPr>
              <a:t> Therapy</a:t>
            </a:r>
          </a:p>
          <a:p>
            <a:pPr marL="514350" marR="0" lvl="0" indent="-514350"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endParaRPr kumimoji="1" lang="en-US" sz="3200" b="1" kern="0" baseline="0" dirty="0" smtClean="0">
              <a:solidFill>
                <a:schemeClr val="accent4">
                  <a:lumMod val="20000"/>
                  <a:lumOff val="80000"/>
                </a:schemeClr>
              </a:solidFill>
              <a:effectLst>
                <a:outerShdw blurRad="38100" dist="38100" dir="2700000" algn="tl">
                  <a:srgbClr val="000000"/>
                </a:outerShdw>
              </a:effectLst>
              <a:latin typeface="+mj-lt"/>
              <a:cs typeface="Calibri" pitchFamily="34" charset="0"/>
            </a:endParaRPr>
          </a:p>
          <a:p>
            <a:pPr marL="514350" marR="0" lvl="0" indent="-514350"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3200" b="1" kern="0" dirty="0" smtClean="0">
                <a:solidFill>
                  <a:schemeClr val="accent4">
                    <a:lumMod val="20000"/>
                    <a:lumOff val="80000"/>
                  </a:schemeClr>
                </a:solidFill>
                <a:effectLst>
                  <a:outerShdw blurRad="38100" dist="38100" dir="2700000" algn="tl">
                    <a:srgbClr val="000000"/>
                  </a:outerShdw>
                </a:effectLst>
                <a:latin typeface="+mj-lt"/>
                <a:cs typeface="Calibri" pitchFamily="34" charset="0"/>
              </a:rPr>
              <a:t>		</a:t>
            </a:r>
            <a:r>
              <a:rPr kumimoji="1" lang="en-US" sz="2800" b="1" kern="0" baseline="0" dirty="0" smtClean="0">
                <a:solidFill>
                  <a:schemeClr val="accent4">
                    <a:lumMod val="20000"/>
                    <a:lumOff val="80000"/>
                  </a:schemeClr>
                </a:solidFill>
                <a:effectLst>
                  <a:outerShdw blurRad="38100" dist="38100" dir="2700000" algn="tl">
                    <a:srgbClr val="000000"/>
                  </a:outerShdw>
                </a:effectLst>
                <a:latin typeface="+mj-lt"/>
                <a:cs typeface="Calibri" pitchFamily="34" charset="0"/>
              </a:rPr>
              <a:t>- Exposure</a:t>
            </a:r>
          </a:p>
          <a:p>
            <a:pPr marL="514350" marR="0" lvl="0" indent="-514350"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800" b="1" u="none" strike="noStrike" kern="0" cap="none" spc="0" normalizeH="0" noProof="0" dirty="0" smtClean="0">
                <a:ln>
                  <a:noFill/>
                </a:ln>
                <a:solidFill>
                  <a:schemeClr val="accent4">
                    <a:lumMod val="20000"/>
                    <a:lumOff val="80000"/>
                  </a:schemeClr>
                </a:solidFill>
                <a:effectLst>
                  <a:outerShdw blurRad="38100" dist="38100" dir="2700000" algn="tl">
                    <a:srgbClr val="000000"/>
                  </a:outerShdw>
                </a:effectLst>
                <a:uLnTx/>
                <a:uFillTx/>
                <a:latin typeface="+mj-lt"/>
                <a:cs typeface="Calibri" pitchFamily="34" charset="0"/>
              </a:rPr>
              <a:t>		- Cognitive Therapy</a:t>
            </a:r>
          </a:p>
          <a:p>
            <a:pPr marL="514350" marR="0" lvl="0" indent="-514350"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2800" b="1" kern="0" baseline="0" dirty="0" smtClean="0">
                <a:solidFill>
                  <a:schemeClr val="accent4">
                    <a:lumMod val="20000"/>
                    <a:lumOff val="80000"/>
                  </a:schemeClr>
                </a:solidFill>
                <a:effectLst>
                  <a:outerShdw blurRad="38100" dist="38100" dir="2700000" algn="tl">
                    <a:srgbClr val="000000"/>
                  </a:outerShdw>
                </a:effectLst>
                <a:latin typeface="+mj-lt"/>
                <a:cs typeface="Calibri" pitchFamily="34" charset="0"/>
              </a:rPr>
              <a:t>		- Anxiety</a:t>
            </a:r>
            <a:r>
              <a:rPr kumimoji="1" lang="en-US" sz="2800" b="1" kern="0" dirty="0" smtClean="0">
                <a:solidFill>
                  <a:schemeClr val="accent4">
                    <a:lumMod val="20000"/>
                    <a:lumOff val="80000"/>
                  </a:schemeClr>
                </a:solidFill>
                <a:effectLst>
                  <a:outerShdw blurRad="38100" dist="38100" dir="2700000" algn="tl">
                    <a:srgbClr val="000000"/>
                  </a:outerShdw>
                </a:effectLst>
                <a:latin typeface="+mj-lt"/>
                <a:cs typeface="Calibri" pitchFamily="34" charset="0"/>
              </a:rPr>
              <a:t> Management Training</a:t>
            </a:r>
            <a:endParaRPr kumimoji="1" lang="en-US" sz="2800" b="1"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mj-lt"/>
              <a:cs typeface="Calibri" pitchFamily="34" charset="0"/>
            </a:endParaRPr>
          </a:p>
        </p:txBody>
      </p:sp>
    </p:spTree>
    <p:extLst>
      <p:ext uri="{BB962C8B-B14F-4D97-AF65-F5344CB8AC3E}">
        <p14:creationId xmlns:p14="http://schemas.microsoft.com/office/powerpoint/2010/main" val="8522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28600"/>
            <a:ext cx="7772400" cy="838200"/>
          </a:xfrm>
          <a:solidFill>
            <a:schemeClr val="tx1">
              <a:lumMod val="75000"/>
            </a:schemeClr>
          </a:solidFill>
          <a:ln>
            <a:solidFill>
              <a:schemeClr val="tx1"/>
            </a:solidFill>
          </a:ln>
        </p:spPr>
        <p:txBody>
          <a:bodyPr/>
          <a:lstStyle/>
          <a:p>
            <a:r>
              <a:rPr lang="en-US" b="1" dirty="0" smtClean="0">
                <a:latin typeface="Times New Roman" pitchFamily="18" charset="0"/>
                <a:cs typeface="Times New Roman" pitchFamily="18" charset="0"/>
              </a:rPr>
              <a:t>FRINGE PSYCHOLOGY</a:t>
            </a:r>
            <a:endParaRPr lang="en-US" b="1" dirty="0">
              <a:latin typeface="Times New Roman" pitchFamily="18" charset="0"/>
              <a:cs typeface="Times New Roman" pitchFamily="18" charset="0"/>
            </a:endParaRPr>
          </a:p>
        </p:txBody>
      </p:sp>
      <p:sp>
        <p:nvSpPr>
          <p:cNvPr id="13" name="Subtitle 8"/>
          <p:cNvSpPr>
            <a:spLocks noGrp="1"/>
          </p:cNvSpPr>
          <p:nvPr>
            <p:ph type="subTitle" idx="1"/>
          </p:nvPr>
        </p:nvSpPr>
        <p:spPr>
          <a:xfrm>
            <a:off x="381000" y="1295400"/>
            <a:ext cx="8305800" cy="1676400"/>
          </a:xfrm>
        </p:spPr>
        <p:txBody>
          <a:bodyPr/>
          <a:lstStyle/>
          <a:p>
            <a:pPr marL="514350" indent="-514350">
              <a:spcBef>
                <a:spcPts val="0"/>
              </a:spcBef>
            </a:pPr>
            <a:r>
              <a:rPr lang="en-US" b="1" dirty="0" smtClean="0">
                <a:solidFill>
                  <a:schemeClr val="accent4">
                    <a:lumMod val="20000"/>
                    <a:lumOff val="80000"/>
                  </a:schemeClr>
                </a:solidFill>
                <a:latin typeface="Times New Roman" pitchFamily="18" charset="0"/>
                <a:cs typeface="Times New Roman" pitchFamily="18" charset="0"/>
              </a:rPr>
              <a:t>EMDR</a:t>
            </a:r>
          </a:p>
          <a:p>
            <a:pPr marL="514350" indent="-514350">
              <a:spcBef>
                <a:spcPts val="0"/>
              </a:spcBef>
            </a:pPr>
            <a:r>
              <a:rPr lang="en-US" b="1" dirty="0" smtClean="0">
                <a:solidFill>
                  <a:schemeClr val="accent4">
                    <a:lumMod val="20000"/>
                    <a:lumOff val="80000"/>
                  </a:schemeClr>
                </a:solidFill>
                <a:latin typeface="Times New Roman" pitchFamily="18" charset="0"/>
                <a:cs typeface="Times New Roman" pitchFamily="18" charset="0"/>
              </a:rPr>
              <a:t>Eye Movement Desensitization and Reprocessing</a:t>
            </a:r>
          </a:p>
        </p:txBody>
      </p:sp>
      <p:pic>
        <p:nvPicPr>
          <p:cNvPr id="4" name="Picture 3" descr="emdr.jpg"/>
          <p:cNvPicPr>
            <a:picLocks noChangeAspect="1"/>
          </p:cNvPicPr>
          <p:nvPr/>
        </p:nvPicPr>
        <p:blipFill>
          <a:blip r:embed="rId3" cstate="print"/>
          <a:stretch>
            <a:fillRect/>
          </a:stretch>
        </p:blipFill>
        <p:spPr>
          <a:xfrm>
            <a:off x="406400" y="3200400"/>
            <a:ext cx="3175000" cy="2161086"/>
          </a:xfrm>
          <a:prstGeom prst="rect">
            <a:avLst/>
          </a:prstGeom>
          <a:ln>
            <a:solidFill>
              <a:schemeClr val="tx2"/>
            </a:solidFill>
          </a:ln>
        </p:spPr>
      </p:pic>
      <p:pic>
        <p:nvPicPr>
          <p:cNvPr id="5" name="Picture 4" descr="Shapiro and Book.jpg"/>
          <p:cNvPicPr>
            <a:picLocks noChangeAspect="1"/>
          </p:cNvPicPr>
          <p:nvPr/>
        </p:nvPicPr>
        <p:blipFill>
          <a:blip r:embed="rId4" cstate="print"/>
          <a:stretch>
            <a:fillRect/>
          </a:stretch>
        </p:blipFill>
        <p:spPr>
          <a:xfrm>
            <a:off x="4038600" y="3200400"/>
            <a:ext cx="4576762" cy="2215427"/>
          </a:xfrm>
          <a:prstGeom prst="rect">
            <a:avLst/>
          </a:prstGeom>
          <a:ln>
            <a:solidFill>
              <a:schemeClr val="tx2"/>
            </a:solidFill>
          </a:ln>
        </p:spPr>
      </p:pic>
      <p:sp>
        <p:nvSpPr>
          <p:cNvPr id="6" name="Subtitle 8"/>
          <p:cNvSpPr txBox="1">
            <a:spLocks/>
          </p:cNvSpPr>
          <p:nvPr/>
        </p:nvSpPr>
        <p:spPr bwMode="auto">
          <a:xfrm>
            <a:off x="4800600" y="5486400"/>
            <a:ext cx="2895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100000"/>
              </a:lnSpc>
              <a:spcBef>
                <a:spcPts val="0"/>
              </a:spcBef>
              <a:spcAft>
                <a:spcPct val="0"/>
              </a:spcAft>
              <a:buClr>
                <a:schemeClr val="folHlink"/>
              </a:buClr>
              <a:buSzPct val="75000"/>
              <a:buFont typeface="Monotype Sorts" pitchFamily="2" charset="2"/>
              <a:buNone/>
              <a:tabLst/>
              <a:defRPr/>
            </a:pPr>
            <a:r>
              <a:rPr kumimoji="1" lang="en-US" sz="1800" b="1" i="0" u="none" strike="noStrike" kern="0" cap="none" spc="0" normalizeH="0" baseline="0" noProof="0" dirty="0" smtClean="0">
                <a:ln>
                  <a:noFill/>
                </a:ln>
                <a:solidFill>
                  <a:schemeClr val="accent4">
                    <a:lumMod val="20000"/>
                    <a:lumOff val="80000"/>
                  </a:schemeClr>
                </a:solidFill>
                <a:effectLst>
                  <a:outerShdw blurRad="38100" dist="38100" dir="2700000" algn="tl">
                    <a:srgbClr val="000000"/>
                  </a:outerShdw>
                </a:effectLst>
                <a:uLnTx/>
                <a:uFillTx/>
                <a:latin typeface="Times New Roman" pitchFamily="18" charset="0"/>
                <a:ea typeface="+mn-ea"/>
                <a:cs typeface="Times New Roman" pitchFamily="18" charset="0"/>
              </a:rPr>
              <a:t>Dr. Francine Shapiro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858</TotalTime>
  <Words>1516</Words>
  <Application>Microsoft Office PowerPoint</Application>
  <PresentationFormat>On-screen Show (4:3)</PresentationFormat>
  <Paragraphs>253</Paragraphs>
  <Slides>32</Slides>
  <Notes>27</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Monotype Sorts</vt:lpstr>
      <vt:lpstr>Tahoma</vt:lpstr>
      <vt:lpstr>Times New Roman</vt:lpstr>
      <vt:lpstr>Whirlpool</vt:lpstr>
      <vt:lpstr>PowerPoint Presentation</vt:lpstr>
      <vt:lpstr>Psychological Pseudoscience</vt:lpstr>
      <vt:lpstr>Psychological Pseudoscience</vt:lpstr>
      <vt:lpstr>Psychological Pseudoscience</vt:lpstr>
      <vt:lpstr>FRINGE PSYCHOLOGY</vt:lpstr>
      <vt:lpstr>FRINGE PSYCHOLOGY</vt:lpstr>
      <vt:lpstr>FRINGE PSYCHOLOGY</vt:lpstr>
      <vt:lpstr>FRINGE PSYCHOLOGY</vt:lpstr>
      <vt:lpstr>FRINGE PSYCHOLOGY</vt:lpstr>
      <vt:lpstr>FRINGE PSYCHOLOGY</vt:lpstr>
      <vt:lpstr>FRINGE PSYCHOLOGY</vt:lpstr>
      <vt:lpstr>FRINGE PSYCHOLOGY</vt:lpstr>
      <vt:lpstr>FRINGE PSYCHOLOGY</vt:lpstr>
      <vt:lpstr>FRINGE PSYCHOLOGY</vt:lpstr>
      <vt:lpstr>MAINSTREAM PSYCHOLOGY</vt:lpstr>
      <vt:lpstr>MAINSTREAM PSYCHOLOGY</vt:lpstr>
      <vt:lpstr>MAINSTREAM PSYCHOLOGY</vt:lpstr>
      <vt:lpstr>The 12 Steps</vt:lpstr>
      <vt:lpstr>The 12 Steps</vt:lpstr>
      <vt:lpstr>The 5 C’s (Oxford Group)</vt:lpstr>
      <vt:lpstr>The 12 Steps</vt:lpstr>
      <vt:lpstr>Research on A.A.</vt:lpstr>
      <vt:lpstr>Research on A.A.</vt:lpstr>
      <vt:lpstr>Research on A.A.</vt:lpstr>
      <vt:lpstr>BAD TEACHING</vt:lpstr>
      <vt:lpstr>BAD TEACHING</vt:lpstr>
      <vt:lpstr>BAD TEACHING</vt:lpstr>
      <vt:lpstr>Milgram Obedience Study</vt:lpstr>
      <vt:lpstr>2005 Survey of Psych Teachers</vt:lpstr>
      <vt:lpstr>Findings from Milgram Studies</vt:lpstr>
      <vt:lpstr>Findings from Milgram Studies</vt:lpstr>
      <vt:lpstr>THANK YOU!</vt:lpstr>
    </vt:vector>
  </TitlesOfParts>
  <Company>ThINk TAnK,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and Nurture of Behavior</dc:title>
  <dc:creator> </dc:creator>
  <cp:lastModifiedBy>Sheldon</cp:lastModifiedBy>
  <cp:revision>203</cp:revision>
  <dcterms:created xsi:type="dcterms:W3CDTF">2003-02-05T02:39:41Z</dcterms:created>
  <dcterms:modified xsi:type="dcterms:W3CDTF">2014-11-01T17:31:25Z</dcterms:modified>
</cp:coreProperties>
</file>